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62" r:id="rId4"/>
    <p:sldId id="265" r:id="rId5"/>
    <p:sldId id="266" r:id="rId6"/>
    <p:sldId id="283" r:id="rId7"/>
    <p:sldId id="284" r:id="rId8"/>
    <p:sldId id="257" r:id="rId9"/>
    <p:sldId id="261" r:id="rId10"/>
    <p:sldId id="274" r:id="rId11"/>
    <p:sldId id="271" r:id="rId12"/>
    <p:sldId id="272" r:id="rId13"/>
    <p:sldId id="270" r:id="rId14"/>
    <p:sldId id="259" r:id="rId15"/>
    <p:sldId id="264" r:id="rId16"/>
    <p:sldId id="268" r:id="rId17"/>
    <p:sldId id="269" r:id="rId18"/>
    <p:sldId id="277" r:id="rId19"/>
    <p:sldId id="278" r:id="rId20"/>
    <p:sldId id="267" r:id="rId21"/>
    <p:sldId id="276" r:id="rId22"/>
    <p:sldId id="280" r:id="rId23"/>
    <p:sldId id="281" r:id="rId24"/>
    <p:sldId id="282" r:id="rId25"/>
  </p:sldIdLst>
  <p:sldSz cx="9144000" cy="6858000" type="screen4x3"/>
  <p:notesSz cx="6997700" cy="92837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00"/>
    <a:srgbClr val="006600"/>
    <a:srgbClr val="CC3300"/>
    <a:srgbClr val="FF3300"/>
    <a:srgbClr val="EAEAEA"/>
    <a:srgbClr val="DDDDDD"/>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4660"/>
  </p:normalViewPr>
  <p:slideViewPr>
    <p:cSldViewPr>
      <p:cViewPr varScale="1">
        <p:scale>
          <a:sx n="88" d="100"/>
          <a:sy n="88"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10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ru-RU"/>
          </a:p>
        </p:txBody>
      </p:sp>
      <p:sp>
        <p:nvSpPr>
          <p:cNvPr id="19661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ru-RU"/>
          </a:p>
        </p:txBody>
      </p:sp>
      <p:sp>
        <p:nvSpPr>
          <p:cNvPr id="2662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96613"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96614"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ru-RU"/>
          </a:p>
        </p:txBody>
      </p:sp>
      <p:sp>
        <p:nvSpPr>
          <p:cNvPr id="196615"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6C4C4E36-B377-4B45-AB9E-721A30619B8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26D5326-9EFA-4C1F-9457-E7FAF646500F}" type="slidenum">
              <a:rPr lang="ru-RU" smtClean="0"/>
              <a:pPr/>
              <a:t>1</a:t>
            </a:fld>
            <a:endParaRPr 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6E87F0C-B571-4279-96F5-F90705B63A91}" type="slidenum">
              <a:rPr lang="ru-RU" smtClean="0"/>
              <a:pPr/>
              <a:t>10</a:t>
            </a:fld>
            <a:endParaRPr lang="ru-R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4B4FE4-75E9-455A-9D7E-83E2A899B6B5}" type="slidenum">
              <a:rPr lang="ru-RU" smtClean="0"/>
              <a:pPr/>
              <a:t>11</a:t>
            </a:fld>
            <a:endParaRPr lang="ru-RU"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8AEC1B3-B3C1-493A-94B0-FE3CF919FBCE}" type="slidenum">
              <a:rPr lang="ru-RU" smtClean="0"/>
              <a:pPr/>
              <a:t>12</a:t>
            </a:fld>
            <a:endParaRPr 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1D98BAE-4AF1-4DE4-9FF0-06105C34B7AF}" type="slidenum">
              <a:rPr lang="ru-RU" smtClean="0"/>
              <a:pPr/>
              <a:t>13</a:t>
            </a:fld>
            <a:endParaRPr lang="ru-RU"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052D69C-5382-49C2-8F9B-2C1163FA38A5}" type="slidenum">
              <a:rPr lang="ru-RU" smtClean="0"/>
              <a:pPr/>
              <a:t>14</a:t>
            </a:fld>
            <a:endParaRPr lang="ru-RU"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7E553C-5C97-488C-8F36-1E88846F4524}" type="slidenum">
              <a:rPr lang="ru-RU" smtClean="0"/>
              <a:pPr/>
              <a:t>15</a:t>
            </a:fld>
            <a:endParaRPr lang="ru-RU"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DA97C06-16FE-4EC6-8B7B-3F146FE2E234}" type="slidenum">
              <a:rPr lang="ru-RU" smtClean="0"/>
              <a:pPr/>
              <a:t>16</a:t>
            </a:fld>
            <a:endParaRPr lang="ru-RU"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EAA2B9C-8004-41D9-89C4-D1CBF235DC56}" type="slidenum">
              <a:rPr lang="ru-RU" smtClean="0"/>
              <a:pPr/>
              <a:t>17</a:t>
            </a:fld>
            <a:endParaRPr lang="ru-RU"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26EEA5D-C95A-4745-AA8C-C39763883C30}" type="slidenum">
              <a:rPr lang="ru-RU" smtClean="0"/>
              <a:pPr/>
              <a:t>18</a:t>
            </a:fld>
            <a:endParaRPr lang="ru-RU"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8DBE169-D6F8-4C96-B1DB-C31035B69298}" type="slidenum">
              <a:rPr lang="ru-RU" smtClean="0"/>
              <a:pPr/>
              <a:t>19</a:t>
            </a:fld>
            <a:endParaRPr lang="ru-R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403BD07-BADC-4976-A360-E4C5A04FC9CF}" type="slidenum">
              <a:rPr lang="ru-RU" smtClean="0"/>
              <a:pPr/>
              <a:t>2</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1785556-3C04-4D76-8B19-422EDF9DA33F}" type="slidenum">
              <a:rPr lang="ru-RU" smtClean="0"/>
              <a:pPr/>
              <a:t>20</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F12F542-050C-4C1B-BC9C-A510A86ED496}" type="slidenum">
              <a:rPr lang="ru-RU" smtClean="0"/>
              <a:pPr/>
              <a:t>3</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D778DC5-CEC2-4D05-9F7F-990C5FDA9611}" type="slidenum">
              <a:rPr lang="ru-RU" smtClean="0"/>
              <a:pPr/>
              <a:t>4</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462C25-81BB-49FA-8747-9D6F9EF4F6C6}" type="slidenum">
              <a:rPr lang="ru-RU" smtClean="0"/>
              <a:pPr/>
              <a:t>5</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462C25-81BB-49FA-8747-9D6F9EF4F6C6}" type="slidenum">
              <a:rPr lang="ru-RU" smtClean="0"/>
              <a:pPr/>
              <a:t>6</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462C25-81BB-49FA-8747-9D6F9EF4F6C6}" type="slidenum">
              <a:rPr lang="ru-RU" smtClean="0"/>
              <a:pPr/>
              <a:t>7</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754A91-6229-46A3-AF4E-3D1A9C88EB23}" type="slidenum">
              <a:rPr lang="ru-RU" smtClean="0"/>
              <a:pPr/>
              <a:t>8</a:t>
            </a:fld>
            <a:endParaRPr 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49690E8-FCF2-4E79-9CA5-2E2214A4603E}" type="slidenum">
              <a:rPr lang="ru-RU" smtClean="0"/>
              <a:pPr/>
              <a:t>9</a:t>
            </a:fld>
            <a:endParaRPr lang="ru-RU"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3887788" y="3213100"/>
            <a:ext cx="5256212" cy="1152525"/>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5122" name="Rectangle 2"/>
          <p:cNvSpPr>
            <a:spLocks noGrp="1" noChangeArrowheads="1"/>
          </p:cNvSpPr>
          <p:nvPr>
            <p:ph type="ctrTitle"/>
          </p:nvPr>
        </p:nvSpPr>
        <p:spPr>
          <a:xfrm>
            <a:off x="4033838" y="3140075"/>
            <a:ext cx="6875462" cy="936625"/>
          </a:xfrm>
        </p:spPr>
        <p:txBody>
          <a:bodyPr/>
          <a:lstStyle>
            <a:lvl1pPr>
              <a:defRPr sz="3200" b="0">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4033838" y="3740150"/>
            <a:ext cx="6227762" cy="696913"/>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1125538"/>
            <a:ext cx="1909763" cy="5399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7450" y="1125538"/>
            <a:ext cx="5581650" cy="5399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7450" y="1125538"/>
            <a:ext cx="6553200" cy="6492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7450" y="1773238"/>
            <a:ext cx="37449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87450" y="4224338"/>
            <a:ext cx="3744913"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84763" y="1773238"/>
            <a:ext cx="37465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7450" y="1125538"/>
            <a:ext cx="6553200" cy="649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7450" y="1773238"/>
            <a:ext cx="7643813" cy="4751387"/>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87450" y="1125538"/>
            <a:ext cx="6553200" cy="6492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7450" y="1773238"/>
            <a:ext cx="37449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4763" y="1773238"/>
            <a:ext cx="37465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7450" y="4224338"/>
            <a:ext cx="3744913"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84763" y="4224338"/>
            <a:ext cx="37465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773238"/>
            <a:ext cx="374491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4763" y="1773238"/>
            <a:ext cx="37465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125538"/>
            <a:ext cx="65532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defRPr/>
            </a:pPr>
            <a:endParaRPr lang="uk-UA"/>
          </a:p>
        </p:txBody>
      </p:sp>
      <p:sp>
        <p:nvSpPr>
          <p:cNvPr id="1028" name="Rectangle 3"/>
          <p:cNvSpPr>
            <a:spLocks noGrp="1" noChangeArrowheads="1"/>
          </p:cNvSpPr>
          <p:nvPr>
            <p:ph type="body" idx="1"/>
          </p:nvPr>
        </p:nvSpPr>
        <p:spPr bwMode="auto">
          <a:xfrm>
            <a:off x="1187450" y="1773238"/>
            <a:ext cx="7643813"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72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en.wikipedia.org/wiki/File:Josh_Barnett_2010.jp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hyperlink" Target="http://www.mma-brasil.com/wp-content/uploads/2009/05/kevin-randleman.jpg"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hyperlink" Target="http://cdn1.sbnation.com/imported_assets/161482/3567200417_f4fed0a829.jpg"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hyperlink" Target="http://www.graciemag.com/pt/wp-content/uploads/2009/12/bigdog_takedown_ufc101.jpe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assets.sbnation.com/assets/368697/RashadTDRampage.jpg" TargetMode="External"/><Relationship Id="rId5" Type="http://schemas.openxmlformats.org/officeDocument/2006/relationships/hyperlink" Target="http://www.google.com/imgres?imgurl=http://assets.sbnation.com/assets/368697/RashadTDRampage.jpg&amp;imgrefurl=http://www.bloodyelbow.com/2010/6/2/1496689/bloody-elbow-judo-chop-rashad&amp;usg=__l1NRSByp0BOJtoJTKv2jr-x_q6c=&amp;h=365&amp;w=551&amp;sz=59&amp;hl=en&amp;start=4&amp;sig2=Jj-22nLqfDM0M-8uJd0uwg&amp;zoom=1&amp;um=1&amp;itbs=1&amp;tbnid=GwQeI3YuWNYq3M:&amp;tbnh=88&amp;tbnw=133&amp;prev=/images?q=ufc+double+leg+takedown&amp;um=1&amp;hl=en&amp;rls=com.microsoft:en-us&amp;biw=780&amp;bih=516&amp;tbs=isch:1&amp;ei=7bbJTNO4D4vHnAe008TeDw" TargetMode="External"/><Relationship Id="rId4" Type="http://schemas.openxmlformats.org/officeDocument/2006/relationships/image" Target="../media/image27.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lcmma.com/wp-content/uploads/2009/01/bj_penn-fighting-stance.jpg"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hssn-media.advance.net/al.com/news/3e52e6e81ceb2552ac700827fd3c809d/Hoover%20Invitational%20Wrestling%20058.jpg"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hyperlink" Target="http://www.watershed.net/images/articles/randy_couture-2.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0" y="3200400"/>
            <a:ext cx="5334000" cy="627063"/>
          </a:xfrm>
          <a:solidFill>
            <a:srgbClr val="FF0000"/>
          </a:solidFill>
        </p:spPr>
        <p:txBody>
          <a:bodyPr/>
          <a:lstStyle/>
          <a:p>
            <a:pPr eaLnBrk="1" hangingPunct="1"/>
            <a:r>
              <a:rPr lang="en-US" sz="4400" dirty="0" smtClean="0">
                <a:solidFill>
                  <a:srgbClr val="DDDDDD"/>
                </a:solidFill>
                <a:latin typeface="Impact" pitchFamily="34" charset="0"/>
              </a:rPr>
              <a:t>YOU THINK YOU WANT</a:t>
            </a:r>
            <a:endParaRPr lang="uk-UA" sz="4400" dirty="0" smtClean="0">
              <a:solidFill>
                <a:srgbClr val="DDDDDD"/>
              </a:solidFill>
              <a:latin typeface="Impact" pitchFamily="34" charset="0"/>
            </a:endParaRPr>
          </a:p>
        </p:txBody>
      </p:sp>
      <p:sp>
        <p:nvSpPr>
          <p:cNvPr id="3075" name="Rectangle 3"/>
          <p:cNvSpPr>
            <a:spLocks noGrp="1" noChangeArrowheads="1"/>
          </p:cNvSpPr>
          <p:nvPr>
            <p:ph type="subTitle" idx="1"/>
          </p:nvPr>
        </p:nvSpPr>
        <p:spPr>
          <a:xfrm>
            <a:off x="3810000" y="3810000"/>
            <a:ext cx="5334000" cy="685800"/>
          </a:xfrm>
          <a:solidFill>
            <a:srgbClr val="FF0000"/>
          </a:solidFill>
        </p:spPr>
        <p:txBody>
          <a:bodyPr/>
          <a:lstStyle/>
          <a:p>
            <a:pPr eaLnBrk="1" hangingPunct="1"/>
            <a:r>
              <a:rPr lang="en-US" sz="4000" b="0" dirty="0" smtClean="0">
                <a:solidFill>
                  <a:srgbClr val="DDDDDD"/>
                </a:solidFill>
                <a:latin typeface="Impact" pitchFamily="34" charset="0"/>
              </a:rPr>
              <a:t>TO TRAIN MMA????</a:t>
            </a:r>
            <a:endParaRPr lang="uk-UA" sz="4000" b="0" dirty="0" smtClean="0">
              <a:solidFill>
                <a:srgbClr val="DDDDDD"/>
              </a:solidFill>
              <a:latin typeface="Impact" pitchFamily="34" charset="0"/>
            </a:endParaRPr>
          </a:p>
        </p:txBody>
      </p:sp>
      <p:sp>
        <p:nvSpPr>
          <p:cNvPr id="3076" name="Rectangle 5"/>
          <p:cNvSpPr>
            <a:spLocks noChangeArrowheads="1"/>
          </p:cNvSpPr>
          <p:nvPr/>
        </p:nvSpPr>
        <p:spPr bwMode="auto">
          <a:xfrm>
            <a:off x="0" y="0"/>
            <a:ext cx="9144000" cy="1600200"/>
          </a:xfrm>
          <a:prstGeom prst="rect">
            <a:avLst/>
          </a:prstGeom>
          <a:solidFill>
            <a:srgbClr val="FF0000"/>
          </a:solidFill>
          <a:ln w="9525">
            <a:solidFill>
              <a:srgbClr val="FF0000"/>
            </a:solidFill>
            <a:miter lim="800000"/>
            <a:headEnd/>
            <a:tailEnd/>
          </a:ln>
        </p:spPr>
        <p:txBody>
          <a:bodyPr wrap="none" anchor="ctr"/>
          <a:lstStyle/>
          <a:p>
            <a:r>
              <a:rPr lang="en-US" sz="4800" dirty="0" smtClean="0">
                <a:solidFill>
                  <a:schemeClr val="bg1"/>
                </a:solidFill>
                <a:latin typeface="Impact" pitchFamily="34" charset="0"/>
              </a:rPr>
              <a:t>Jeffersonville Red Devil Wrestling</a:t>
            </a:r>
            <a:endParaRPr lang="en-US" sz="4800" dirty="0">
              <a:solidFill>
                <a:schemeClr val="bg1"/>
              </a:solidFill>
              <a:latin typeface="Impact" pitchFamily="34" charset="0"/>
            </a:endParaRPr>
          </a:p>
        </p:txBody>
      </p:sp>
      <p:pic>
        <p:nvPicPr>
          <p:cNvPr id="6" name="Picture 5" descr="teamgold_w&amp;b.jpg"/>
          <p:cNvPicPr>
            <a:picLocks noChangeAspect="1"/>
          </p:cNvPicPr>
          <p:nvPr/>
        </p:nvPicPr>
        <p:blipFill>
          <a:blip r:embed="rId3" cstate="print"/>
          <a:stretch>
            <a:fillRect/>
          </a:stretch>
        </p:blipFill>
        <p:spPr>
          <a:xfrm>
            <a:off x="0" y="2057400"/>
            <a:ext cx="3789722" cy="38766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152400"/>
            <a:ext cx="8229600" cy="649288"/>
          </a:xfrm>
        </p:spPr>
        <p:txBody>
          <a:bodyPr/>
          <a:lstStyle/>
          <a:p>
            <a:pPr eaLnBrk="1" hangingPunct="1"/>
            <a:r>
              <a:rPr lang="en-US" sz="6600" b="0" dirty="0" smtClean="0">
                <a:solidFill>
                  <a:srgbClr val="EAEAEA"/>
                </a:solidFill>
                <a:latin typeface="Impact" pitchFamily="34" charset="0"/>
              </a:rPr>
              <a:t>Olympic Gold Medalists</a:t>
            </a:r>
          </a:p>
        </p:txBody>
      </p:sp>
      <p:sp>
        <p:nvSpPr>
          <p:cNvPr id="6" name="TextBox 5"/>
          <p:cNvSpPr txBox="1"/>
          <p:nvPr/>
        </p:nvSpPr>
        <p:spPr>
          <a:xfrm>
            <a:off x="3429000" y="1219200"/>
            <a:ext cx="5562600" cy="4247317"/>
          </a:xfrm>
          <a:prstGeom prst="rect">
            <a:avLst/>
          </a:prstGeom>
          <a:noFill/>
        </p:spPr>
        <p:txBody>
          <a:bodyPr wrap="square" rtlCol="0">
            <a:spAutoFit/>
          </a:bodyPr>
          <a:lstStyle/>
          <a:p>
            <a:r>
              <a:rPr lang="en-US" dirty="0" err="1" smtClean="0"/>
              <a:t>Rulon</a:t>
            </a:r>
            <a:r>
              <a:rPr lang="en-US" dirty="0" smtClean="0"/>
              <a:t> Gardner, the superheavyweight Greco-Roman gold medalist in the 2000 Olympics who retired as an amateur after capturing a bronze medal in 2004 battled, Hidehiko Yoshida, who had won a gold medal in judo, and years later, became a famous MMA star for the Pride Fighting Championships. </a:t>
            </a:r>
          </a:p>
          <a:p>
            <a:r>
              <a:rPr lang="en-US" dirty="0" smtClean="0"/>
              <a:t>It's a routine Japanese promotional trick to take Olympic medalists out of their sport, and put them in with Japanese favorites, who have experience in MMA fighting. The idea was that Gardner would get Yoshida to the ground, but with no knowledge of submissions, he would then get </a:t>
            </a:r>
            <a:r>
              <a:rPr lang="en-US" dirty="0" err="1" smtClean="0"/>
              <a:t>submitted.It</a:t>
            </a:r>
            <a:r>
              <a:rPr lang="en-US" dirty="0" smtClean="0"/>
              <a:t> was an ugly fight because Gardner was no boxer, but, he battered Yoshida and took a unanimous decision. Gardner never fought again.</a:t>
            </a:r>
            <a:endParaRPr lang="en-US" dirty="0"/>
          </a:p>
        </p:txBody>
      </p:sp>
      <p:pic>
        <p:nvPicPr>
          <p:cNvPr id="10247" name="Picture 7" descr="http://www.japan-wrestling.org/pro/981.jpg"/>
          <p:cNvPicPr>
            <a:picLocks noChangeAspect="1" noChangeArrowheads="1"/>
          </p:cNvPicPr>
          <p:nvPr/>
        </p:nvPicPr>
        <p:blipFill>
          <a:blip r:embed="rId3" cstate="print"/>
          <a:srcRect/>
          <a:stretch>
            <a:fillRect/>
          </a:stretch>
        </p:blipFill>
        <p:spPr bwMode="auto">
          <a:xfrm>
            <a:off x="152400" y="1676400"/>
            <a:ext cx="3171825"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sz="quarter"/>
          </p:nvPr>
        </p:nvSpPr>
        <p:spPr>
          <a:xfrm>
            <a:off x="0" y="533400"/>
            <a:ext cx="9144000" cy="1066800"/>
          </a:xfrm>
        </p:spPr>
        <p:txBody>
          <a:bodyPr/>
          <a:lstStyle/>
          <a:p>
            <a:pPr algn="ctr" eaLnBrk="1" hangingPunct="1">
              <a:defRPr/>
            </a:pPr>
            <a:r>
              <a:rPr lang="en-US" sz="6000" b="0" smtClean="0">
                <a:effectLst>
                  <a:outerShdw blurRad="38100" dist="38100" dir="2700000" algn="tl">
                    <a:srgbClr val="C0C0C0"/>
                  </a:outerShdw>
                </a:effectLst>
                <a:latin typeface="Impact" pitchFamily="34" charset="0"/>
              </a:rPr>
              <a:t>Hall </a:t>
            </a:r>
            <a:r>
              <a:rPr lang="en-US" sz="4800" b="0" smtClean="0">
                <a:effectLst>
                  <a:outerShdw blurRad="38100" dist="38100" dir="2700000" algn="tl">
                    <a:srgbClr val="C0C0C0"/>
                  </a:outerShdw>
                </a:effectLst>
                <a:latin typeface="Impact" pitchFamily="34" charset="0"/>
              </a:rPr>
              <a:t>Of </a:t>
            </a:r>
            <a:r>
              <a:rPr lang="en-US" sz="6000" b="0" smtClean="0">
                <a:effectLst>
                  <a:outerShdw blurRad="38100" dist="38100" dir="2700000" algn="tl">
                    <a:srgbClr val="C0C0C0"/>
                  </a:outerShdw>
                </a:effectLst>
                <a:latin typeface="Impact" pitchFamily="34" charset="0"/>
              </a:rPr>
              <a:t>Famers </a:t>
            </a:r>
            <a:r>
              <a:rPr lang="en-US" sz="5400" b="0" smtClean="0">
                <a:effectLst>
                  <a:outerShdw blurRad="38100" dist="38100" dir="2700000" algn="tl">
                    <a:srgbClr val="C0C0C0"/>
                  </a:outerShdw>
                </a:effectLst>
                <a:latin typeface="Impact" pitchFamily="34" charset="0"/>
              </a:rPr>
              <a:t>Who</a:t>
            </a:r>
            <a:r>
              <a:rPr lang="en-US" sz="6000" b="0" smtClean="0">
                <a:effectLst>
                  <a:outerShdw blurRad="38100" dist="38100" dir="2700000" algn="tl">
                    <a:srgbClr val="C0C0C0"/>
                  </a:outerShdw>
                </a:effectLst>
                <a:latin typeface="Impact" pitchFamily="34" charset="0"/>
              </a:rPr>
              <a:t> Wrestled</a:t>
            </a:r>
          </a:p>
        </p:txBody>
      </p:sp>
      <p:sp>
        <p:nvSpPr>
          <p:cNvPr id="232469" name="Rectangle 21"/>
          <p:cNvSpPr>
            <a:spLocks noChangeArrowheads="1"/>
          </p:cNvSpPr>
          <p:nvPr/>
        </p:nvSpPr>
        <p:spPr bwMode="auto">
          <a:xfrm>
            <a:off x="0" y="3962400"/>
            <a:ext cx="2209800" cy="609600"/>
          </a:xfrm>
          <a:prstGeom prst="rect">
            <a:avLst/>
          </a:prstGeom>
          <a:noFill/>
          <a:ln w="9525">
            <a:noFill/>
            <a:miter lim="800000"/>
            <a:headEnd/>
            <a:tailEnd/>
          </a:ln>
          <a:effectLst/>
        </p:spPr>
        <p:txBody>
          <a:bodyPr anchor="ctr"/>
          <a:lstStyle/>
          <a:p>
            <a:pPr>
              <a:defRPr/>
            </a:pPr>
            <a:r>
              <a:rPr lang="en-US" sz="1600" b="1" dirty="0" smtClean="0">
                <a:solidFill>
                  <a:schemeClr val="folHlink"/>
                </a:solidFill>
                <a:effectLst>
                  <a:outerShdw blurRad="38100" dist="38100" dir="2700000" algn="tl">
                    <a:srgbClr val="C0C0C0"/>
                  </a:outerShdw>
                </a:effectLst>
              </a:rPr>
              <a:t>Mark Coleman</a:t>
            </a:r>
            <a:endParaRPr lang="en-US" sz="1600" b="1" dirty="0">
              <a:solidFill>
                <a:schemeClr val="tx2"/>
              </a:solidFill>
            </a:endParaRPr>
          </a:p>
        </p:txBody>
      </p:sp>
      <p:sp>
        <p:nvSpPr>
          <p:cNvPr id="232470" name="Rectangle 22"/>
          <p:cNvSpPr>
            <a:spLocks noChangeArrowheads="1"/>
          </p:cNvSpPr>
          <p:nvPr/>
        </p:nvSpPr>
        <p:spPr bwMode="auto">
          <a:xfrm>
            <a:off x="1447800" y="4114800"/>
            <a:ext cx="1600200" cy="304800"/>
          </a:xfrm>
          <a:prstGeom prst="rect">
            <a:avLst/>
          </a:prstGeom>
          <a:noFill/>
          <a:ln w="9525">
            <a:noFill/>
            <a:miter lim="800000"/>
            <a:headEnd/>
            <a:tailEnd/>
          </a:ln>
          <a:effectLst/>
        </p:spPr>
        <p:txBody>
          <a:bodyPr anchor="ctr"/>
          <a:lstStyle/>
          <a:p>
            <a:pPr>
              <a:defRPr/>
            </a:pPr>
            <a:r>
              <a:rPr lang="en-US" sz="1400" b="1" dirty="0" smtClean="0">
                <a:solidFill>
                  <a:schemeClr val="folHlink"/>
                </a:solidFill>
                <a:effectLst>
                  <a:outerShdw blurRad="38100" dist="38100" dir="2700000" algn="tl">
                    <a:srgbClr val="C0C0C0"/>
                  </a:outerShdw>
                </a:effectLst>
              </a:rPr>
              <a:t>Dan Severn</a:t>
            </a:r>
            <a:endParaRPr lang="en-US" sz="1400" b="1" dirty="0">
              <a:solidFill>
                <a:schemeClr val="tx2"/>
              </a:solidFill>
            </a:endParaRPr>
          </a:p>
        </p:txBody>
      </p:sp>
      <p:sp>
        <p:nvSpPr>
          <p:cNvPr id="232471" name="Text Box 23"/>
          <p:cNvSpPr txBox="1">
            <a:spLocks noChangeArrowheads="1"/>
          </p:cNvSpPr>
          <p:nvPr/>
        </p:nvSpPr>
        <p:spPr bwMode="auto">
          <a:xfrm>
            <a:off x="152400" y="4724400"/>
            <a:ext cx="8763000" cy="1138238"/>
          </a:xfrm>
          <a:prstGeom prst="rect">
            <a:avLst/>
          </a:prstGeom>
          <a:noFill/>
          <a:ln w="9525">
            <a:noFill/>
            <a:miter lim="800000"/>
            <a:headEnd/>
            <a:tailEnd/>
          </a:ln>
          <a:effectLst/>
        </p:spPr>
        <p:txBody>
          <a:bodyPr>
            <a:spAutoFit/>
          </a:bodyPr>
          <a:lstStyle/>
          <a:p>
            <a:pPr algn="ctr">
              <a:spcBef>
                <a:spcPct val="50000"/>
              </a:spcBef>
              <a:defRPr/>
            </a:pPr>
            <a:r>
              <a:rPr lang="en-US" sz="2000" dirty="0">
                <a:solidFill>
                  <a:schemeClr val="tx2"/>
                </a:solidFill>
                <a:effectLst>
                  <a:outerShdw blurRad="38100" dist="38100" dir="2700000" algn="tl">
                    <a:srgbClr val="C0C0C0"/>
                  </a:outerShdw>
                </a:effectLst>
                <a:latin typeface="Copperplate Gothic Bold" pitchFamily="34" charset="0"/>
              </a:rPr>
              <a:t>A decade from now will you be inducted as a member</a:t>
            </a:r>
            <a:r>
              <a:rPr lang="en-US" sz="3600" dirty="0">
                <a:solidFill>
                  <a:schemeClr val="tx2"/>
                </a:solidFill>
                <a:effectLst>
                  <a:outerShdw blurRad="38100" dist="38100" dir="2700000" algn="tl">
                    <a:srgbClr val="C0C0C0"/>
                  </a:outerShdw>
                </a:effectLst>
                <a:latin typeface="Copperplate Gothic Bold" pitchFamily="34" charset="0"/>
              </a:rPr>
              <a:t> </a:t>
            </a:r>
            <a:r>
              <a:rPr lang="en-US" sz="3200" dirty="0" smtClean="0">
                <a:solidFill>
                  <a:schemeClr val="tx2"/>
                </a:solidFill>
                <a:effectLst>
                  <a:outerShdw blurRad="38100" dist="38100" dir="2700000" algn="tl">
                    <a:srgbClr val="C0C0C0"/>
                  </a:outerShdw>
                </a:effectLst>
                <a:latin typeface="Copperplate Gothic Bold" pitchFamily="34" charset="0"/>
              </a:rPr>
              <a:t>Jeff High Hall </a:t>
            </a:r>
            <a:r>
              <a:rPr lang="en-US" sz="3200" dirty="0">
                <a:solidFill>
                  <a:schemeClr val="tx2"/>
                </a:solidFill>
                <a:effectLst>
                  <a:outerShdw blurRad="38100" dist="38100" dir="2700000" algn="tl">
                    <a:srgbClr val="C0C0C0"/>
                  </a:outerShdw>
                </a:effectLst>
                <a:latin typeface="Copperplate Gothic Bold" pitchFamily="34" charset="0"/>
              </a:rPr>
              <a:t>of Fame?</a:t>
            </a:r>
          </a:p>
        </p:txBody>
      </p:sp>
      <p:pic>
        <p:nvPicPr>
          <p:cNvPr id="11277" name="Picture 13" descr="Mark Coleman"/>
          <p:cNvPicPr>
            <a:picLocks noGrp="1" noChangeAspect="1" noChangeArrowheads="1"/>
          </p:cNvPicPr>
          <p:nvPr>
            <p:ph sz="quarter" idx="2"/>
          </p:nvPr>
        </p:nvPicPr>
        <p:blipFill>
          <a:blip r:embed="rId3" cstate="print"/>
          <a:srcRect/>
          <a:stretch>
            <a:fillRect/>
          </a:stretch>
        </p:blipFill>
        <p:spPr bwMode="auto">
          <a:xfrm>
            <a:off x="152400" y="1828800"/>
            <a:ext cx="1209502" cy="2057400"/>
          </a:xfrm>
          <a:prstGeom prst="rect">
            <a:avLst/>
          </a:prstGeom>
          <a:noFill/>
        </p:spPr>
      </p:pic>
      <p:pic>
        <p:nvPicPr>
          <p:cNvPr id="11298" name="Picture 34" descr="Randy Couture"/>
          <p:cNvPicPr>
            <a:picLocks noGrp="1" noChangeAspect="1" noChangeArrowheads="1"/>
          </p:cNvPicPr>
          <p:nvPr>
            <p:ph sz="quarter" idx="3"/>
          </p:nvPr>
        </p:nvPicPr>
        <p:blipFill>
          <a:blip r:embed="rId4" cstate="print"/>
          <a:srcRect/>
          <a:stretch>
            <a:fillRect/>
          </a:stretch>
        </p:blipFill>
        <p:spPr bwMode="auto">
          <a:xfrm>
            <a:off x="2819400" y="1828800"/>
            <a:ext cx="1219200" cy="2073897"/>
          </a:xfrm>
          <a:prstGeom prst="rect">
            <a:avLst/>
          </a:prstGeom>
          <a:noFill/>
        </p:spPr>
      </p:pic>
      <p:pic>
        <p:nvPicPr>
          <p:cNvPr id="11300" name="Picture 36" descr="Matt Hughes"/>
          <p:cNvPicPr>
            <a:picLocks noChangeAspect="1" noChangeArrowheads="1"/>
          </p:cNvPicPr>
          <p:nvPr/>
        </p:nvPicPr>
        <p:blipFill>
          <a:blip r:embed="rId5" cstate="print"/>
          <a:srcRect/>
          <a:stretch>
            <a:fillRect/>
          </a:stretch>
        </p:blipFill>
        <p:spPr bwMode="auto">
          <a:xfrm>
            <a:off x="4267200" y="1828800"/>
            <a:ext cx="1219200" cy="2073897"/>
          </a:xfrm>
          <a:prstGeom prst="rect">
            <a:avLst/>
          </a:prstGeom>
          <a:noFill/>
        </p:spPr>
      </p:pic>
      <p:pic>
        <p:nvPicPr>
          <p:cNvPr id="11302" name="Picture 38" descr="Chuck Liddell"/>
          <p:cNvPicPr>
            <a:picLocks noGrp="1" noChangeAspect="1" noChangeArrowheads="1"/>
          </p:cNvPicPr>
          <p:nvPr>
            <p:ph sz="quarter" idx="4"/>
          </p:nvPr>
        </p:nvPicPr>
        <p:blipFill>
          <a:blip r:embed="rId6" cstate="print"/>
          <a:srcRect/>
          <a:stretch>
            <a:fillRect/>
          </a:stretch>
        </p:blipFill>
        <p:spPr bwMode="auto">
          <a:xfrm>
            <a:off x="5791200" y="1828800"/>
            <a:ext cx="1219200" cy="2073898"/>
          </a:xfrm>
          <a:prstGeom prst="rect">
            <a:avLst/>
          </a:prstGeom>
          <a:noFill/>
        </p:spPr>
      </p:pic>
      <p:pic>
        <p:nvPicPr>
          <p:cNvPr id="11304" name="Picture 40" descr="Dan Severn"/>
          <p:cNvPicPr>
            <a:picLocks noChangeAspect="1" noChangeArrowheads="1"/>
          </p:cNvPicPr>
          <p:nvPr/>
        </p:nvPicPr>
        <p:blipFill>
          <a:blip r:embed="rId7" cstate="print"/>
          <a:srcRect/>
          <a:stretch>
            <a:fillRect/>
          </a:stretch>
        </p:blipFill>
        <p:spPr bwMode="auto">
          <a:xfrm>
            <a:off x="1524000" y="1828800"/>
            <a:ext cx="1209502" cy="2057400"/>
          </a:xfrm>
          <a:prstGeom prst="rect">
            <a:avLst/>
          </a:prstGeom>
          <a:noFill/>
        </p:spPr>
      </p:pic>
      <p:pic>
        <p:nvPicPr>
          <p:cNvPr id="11306" name="Picture 42" descr="Ken Shamrock"/>
          <p:cNvPicPr>
            <a:picLocks noChangeAspect="1" noChangeArrowheads="1"/>
          </p:cNvPicPr>
          <p:nvPr/>
        </p:nvPicPr>
        <p:blipFill>
          <a:blip r:embed="rId8" cstate="print"/>
          <a:srcRect/>
          <a:stretch>
            <a:fillRect/>
          </a:stretch>
        </p:blipFill>
        <p:spPr bwMode="auto">
          <a:xfrm>
            <a:off x="7620000" y="1828800"/>
            <a:ext cx="1219200" cy="2073898"/>
          </a:xfrm>
          <a:prstGeom prst="rect">
            <a:avLst/>
          </a:prstGeom>
          <a:noFill/>
        </p:spPr>
      </p:pic>
      <p:sp>
        <p:nvSpPr>
          <p:cNvPr id="39" name="Rectangle 22"/>
          <p:cNvSpPr>
            <a:spLocks noChangeArrowheads="1"/>
          </p:cNvSpPr>
          <p:nvPr/>
        </p:nvSpPr>
        <p:spPr bwMode="auto">
          <a:xfrm>
            <a:off x="2743200" y="4114800"/>
            <a:ext cx="1600200" cy="304800"/>
          </a:xfrm>
          <a:prstGeom prst="rect">
            <a:avLst/>
          </a:prstGeom>
          <a:noFill/>
          <a:ln w="9525">
            <a:noFill/>
            <a:miter lim="800000"/>
            <a:headEnd/>
            <a:tailEnd/>
          </a:ln>
          <a:effectLst/>
        </p:spPr>
        <p:txBody>
          <a:bodyPr anchor="ctr"/>
          <a:lstStyle/>
          <a:p>
            <a:pPr>
              <a:defRPr/>
            </a:pPr>
            <a:r>
              <a:rPr lang="en-US" sz="1400" b="1" dirty="0" smtClean="0">
                <a:solidFill>
                  <a:schemeClr val="folHlink"/>
                </a:solidFill>
                <a:effectLst>
                  <a:outerShdw blurRad="38100" dist="38100" dir="2700000" algn="tl">
                    <a:srgbClr val="C0C0C0"/>
                  </a:outerShdw>
                </a:effectLst>
              </a:rPr>
              <a:t>Randy Couture</a:t>
            </a:r>
            <a:endParaRPr lang="en-US" sz="1400" b="1" dirty="0">
              <a:solidFill>
                <a:schemeClr val="tx2"/>
              </a:solidFill>
            </a:endParaRPr>
          </a:p>
        </p:txBody>
      </p:sp>
      <p:sp>
        <p:nvSpPr>
          <p:cNvPr id="40" name="Rectangle 22"/>
          <p:cNvSpPr>
            <a:spLocks noChangeArrowheads="1"/>
          </p:cNvSpPr>
          <p:nvPr/>
        </p:nvSpPr>
        <p:spPr bwMode="auto">
          <a:xfrm>
            <a:off x="4191000" y="4114800"/>
            <a:ext cx="1600200" cy="304800"/>
          </a:xfrm>
          <a:prstGeom prst="rect">
            <a:avLst/>
          </a:prstGeom>
          <a:noFill/>
          <a:ln w="9525">
            <a:noFill/>
            <a:miter lim="800000"/>
            <a:headEnd/>
            <a:tailEnd/>
          </a:ln>
          <a:effectLst/>
        </p:spPr>
        <p:txBody>
          <a:bodyPr anchor="ctr"/>
          <a:lstStyle/>
          <a:p>
            <a:pPr>
              <a:defRPr/>
            </a:pPr>
            <a:r>
              <a:rPr lang="en-US" sz="1400" b="1" dirty="0" smtClean="0">
                <a:solidFill>
                  <a:schemeClr val="folHlink"/>
                </a:solidFill>
                <a:effectLst>
                  <a:outerShdw blurRad="38100" dist="38100" dir="2700000" algn="tl">
                    <a:srgbClr val="C0C0C0"/>
                  </a:outerShdw>
                </a:effectLst>
              </a:rPr>
              <a:t>Matt Hughes</a:t>
            </a:r>
            <a:endParaRPr lang="en-US" sz="1400" b="1" dirty="0">
              <a:solidFill>
                <a:schemeClr val="tx2"/>
              </a:solidFill>
            </a:endParaRPr>
          </a:p>
        </p:txBody>
      </p:sp>
      <p:sp>
        <p:nvSpPr>
          <p:cNvPr id="41" name="Rectangle 22"/>
          <p:cNvSpPr>
            <a:spLocks noChangeArrowheads="1"/>
          </p:cNvSpPr>
          <p:nvPr/>
        </p:nvSpPr>
        <p:spPr bwMode="auto">
          <a:xfrm>
            <a:off x="5715000" y="4114800"/>
            <a:ext cx="1600200" cy="304800"/>
          </a:xfrm>
          <a:prstGeom prst="rect">
            <a:avLst/>
          </a:prstGeom>
          <a:noFill/>
          <a:ln w="9525">
            <a:noFill/>
            <a:miter lim="800000"/>
            <a:headEnd/>
            <a:tailEnd/>
          </a:ln>
          <a:effectLst/>
        </p:spPr>
        <p:txBody>
          <a:bodyPr anchor="ctr"/>
          <a:lstStyle/>
          <a:p>
            <a:pPr>
              <a:defRPr/>
            </a:pPr>
            <a:r>
              <a:rPr lang="en-US" sz="1400" b="1" dirty="0" smtClean="0">
                <a:solidFill>
                  <a:schemeClr val="folHlink"/>
                </a:solidFill>
                <a:effectLst>
                  <a:outerShdw blurRad="38100" dist="38100" dir="2700000" algn="tl">
                    <a:srgbClr val="C0C0C0"/>
                  </a:outerShdw>
                </a:effectLst>
              </a:rPr>
              <a:t>Chuck Liddell</a:t>
            </a:r>
            <a:endParaRPr lang="en-US" sz="1400" b="1" dirty="0">
              <a:solidFill>
                <a:schemeClr val="tx2"/>
              </a:solidFill>
            </a:endParaRPr>
          </a:p>
        </p:txBody>
      </p:sp>
      <p:sp>
        <p:nvSpPr>
          <p:cNvPr id="42" name="Rectangle 22"/>
          <p:cNvSpPr>
            <a:spLocks noChangeArrowheads="1"/>
          </p:cNvSpPr>
          <p:nvPr/>
        </p:nvSpPr>
        <p:spPr bwMode="auto">
          <a:xfrm>
            <a:off x="7315200" y="4114800"/>
            <a:ext cx="1600200" cy="304800"/>
          </a:xfrm>
          <a:prstGeom prst="rect">
            <a:avLst/>
          </a:prstGeom>
          <a:noFill/>
          <a:ln w="9525">
            <a:noFill/>
            <a:miter lim="800000"/>
            <a:headEnd/>
            <a:tailEnd/>
          </a:ln>
          <a:effectLst/>
        </p:spPr>
        <p:txBody>
          <a:bodyPr anchor="ctr"/>
          <a:lstStyle/>
          <a:p>
            <a:pPr>
              <a:defRPr/>
            </a:pPr>
            <a:r>
              <a:rPr lang="en-US" sz="1400" b="1" dirty="0" smtClean="0">
                <a:solidFill>
                  <a:schemeClr val="folHlink"/>
                </a:solidFill>
                <a:effectLst>
                  <a:outerShdw blurRad="38100" dist="38100" dir="2700000" algn="tl">
                    <a:srgbClr val="C0C0C0"/>
                  </a:outerShdw>
                </a:effectLst>
              </a:rPr>
              <a:t>Ken Shamrock</a:t>
            </a:r>
            <a:endParaRPr lang="en-US" sz="1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2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9" grpId="0" autoUpdateAnimBg="0"/>
      <p:bldP spid="232470" grpId="0" autoUpdateAnimBg="0"/>
      <p:bldP spid="39" grpId="0" autoUpdateAnimBg="0"/>
      <p:bldP spid="40" grpId="0" autoUpdateAnimBg="0"/>
      <p:bldP spid="41" grpId="0" autoUpdateAnimBg="0"/>
      <p:bldP spid="4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228600" y="0"/>
            <a:ext cx="8686800" cy="762000"/>
          </a:xfrm>
        </p:spPr>
        <p:txBody>
          <a:bodyPr/>
          <a:lstStyle/>
          <a:p>
            <a:pPr algn="ctr" eaLnBrk="1" hangingPunct="1"/>
            <a:r>
              <a:rPr lang="en-US" sz="4000" b="0" dirty="0" smtClean="0">
                <a:solidFill>
                  <a:srgbClr val="FF0000"/>
                </a:solidFill>
                <a:latin typeface="Impact" pitchFamily="34" charset="0"/>
              </a:rPr>
              <a:t>More UFC CHAMPIONS Who Wrestled</a:t>
            </a:r>
          </a:p>
        </p:txBody>
      </p:sp>
      <p:sp>
        <p:nvSpPr>
          <p:cNvPr id="236551" name="Rectangle 7"/>
          <p:cNvSpPr>
            <a:spLocks noChangeArrowheads="1"/>
          </p:cNvSpPr>
          <p:nvPr/>
        </p:nvSpPr>
        <p:spPr bwMode="auto">
          <a:xfrm rot="-5400000">
            <a:off x="2933700" y="4991100"/>
            <a:ext cx="3200400" cy="533400"/>
          </a:xfrm>
          <a:prstGeom prst="rect">
            <a:avLst/>
          </a:prstGeom>
          <a:noFill/>
          <a:ln w="9525">
            <a:noFill/>
            <a:miter lim="800000"/>
            <a:headEnd/>
            <a:tailEnd/>
          </a:ln>
        </p:spPr>
        <p:txBody>
          <a:bodyPr anchor="ctr"/>
          <a:lstStyle/>
          <a:p>
            <a:pPr algn="ctr"/>
            <a:r>
              <a:rPr lang="en-US" sz="2400" b="1" dirty="0" smtClean="0">
                <a:solidFill>
                  <a:srgbClr val="CC9900"/>
                </a:solidFill>
              </a:rPr>
              <a:t>Josh Barnett</a:t>
            </a:r>
          </a:p>
        </p:txBody>
      </p:sp>
      <p:sp>
        <p:nvSpPr>
          <p:cNvPr id="236552" name="Rectangle 8"/>
          <p:cNvSpPr>
            <a:spLocks noChangeArrowheads="1"/>
          </p:cNvSpPr>
          <p:nvPr/>
        </p:nvSpPr>
        <p:spPr bwMode="auto">
          <a:xfrm rot="-5400000">
            <a:off x="-876300" y="2019300"/>
            <a:ext cx="3048000" cy="685800"/>
          </a:xfrm>
          <a:prstGeom prst="rect">
            <a:avLst/>
          </a:prstGeom>
          <a:noFill/>
          <a:ln w="9525">
            <a:noFill/>
            <a:miter lim="800000"/>
            <a:headEnd/>
            <a:tailEnd/>
          </a:ln>
        </p:spPr>
        <p:txBody>
          <a:bodyPr anchor="ctr"/>
          <a:lstStyle/>
          <a:p>
            <a:pPr algn="ctr"/>
            <a:r>
              <a:rPr lang="en-US" sz="2400" b="1" dirty="0" smtClean="0">
                <a:solidFill>
                  <a:srgbClr val="CC9900"/>
                </a:solidFill>
              </a:rPr>
              <a:t>Tito Ortiz</a:t>
            </a:r>
            <a:endParaRPr lang="en-US" sz="2400" b="1" dirty="0">
              <a:solidFill>
                <a:srgbClr val="CC9900"/>
              </a:solidFill>
            </a:endParaRPr>
          </a:p>
        </p:txBody>
      </p:sp>
      <p:sp>
        <p:nvSpPr>
          <p:cNvPr id="236562" name="Rectangle 18"/>
          <p:cNvSpPr>
            <a:spLocks noChangeArrowheads="1"/>
          </p:cNvSpPr>
          <p:nvPr/>
        </p:nvSpPr>
        <p:spPr bwMode="auto">
          <a:xfrm rot="-5400000">
            <a:off x="-800100" y="4991100"/>
            <a:ext cx="3124200" cy="914400"/>
          </a:xfrm>
          <a:prstGeom prst="rect">
            <a:avLst/>
          </a:prstGeom>
          <a:noFill/>
          <a:ln w="9525">
            <a:noFill/>
            <a:miter lim="800000"/>
            <a:headEnd/>
            <a:tailEnd/>
          </a:ln>
        </p:spPr>
        <p:txBody>
          <a:bodyPr anchor="ctr"/>
          <a:lstStyle/>
          <a:p>
            <a:pPr algn="ctr"/>
            <a:r>
              <a:rPr lang="en-US" sz="2400" b="1" dirty="0" smtClean="0">
                <a:solidFill>
                  <a:srgbClr val="CC9900"/>
                </a:solidFill>
              </a:rPr>
              <a:t>Kevin Randleman</a:t>
            </a:r>
            <a:endParaRPr lang="en-US" sz="2400" b="1" dirty="0">
              <a:solidFill>
                <a:srgbClr val="CC9900"/>
              </a:solidFill>
            </a:endParaRPr>
          </a:p>
        </p:txBody>
      </p:sp>
      <p:sp>
        <p:nvSpPr>
          <p:cNvPr id="236563" name="Rectangle 19"/>
          <p:cNvSpPr>
            <a:spLocks noChangeArrowheads="1"/>
          </p:cNvSpPr>
          <p:nvPr/>
        </p:nvSpPr>
        <p:spPr bwMode="auto">
          <a:xfrm rot="-5400000">
            <a:off x="3314700" y="2019300"/>
            <a:ext cx="2590800" cy="533400"/>
          </a:xfrm>
          <a:prstGeom prst="rect">
            <a:avLst/>
          </a:prstGeom>
          <a:noFill/>
          <a:ln w="9525">
            <a:noFill/>
            <a:miter lim="800000"/>
            <a:headEnd/>
            <a:tailEnd/>
          </a:ln>
        </p:spPr>
        <p:txBody>
          <a:bodyPr anchor="ctr"/>
          <a:lstStyle/>
          <a:p>
            <a:pPr algn="ctr"/>
            <a:r>
              <a:rPr lang="en-US" sz="2400" b="1" dirty="0" smtClean="0">
                <a:solidFill>
                  <a:srgbClr val="CC9900"/>
                </a:solidFill>
              </a:rPr>
              <a:t>Sean </a:t>
            </a:r>
            <a:r>
              <a:rPr lang="en-US" sz="2400" b="1" dirty="0" err="1" smtClean="0">
                <a:solidFill>
                  <a:srgbClr val="CC9900"/>
                </a:solidFill>
              </a:rPr>
              <a:t>Sherk</a:t>
            </a:r>
            <a:endParaRPr lang="en-US" sz="2400" b="1" dirty="0">
              <a:solidFill>
                <a:srgbClr val="CC9900"/>
              </a:solidFill>
            </a:endParaRPr>
          </a:p>
        </p:txBody>
      </p:sp>
      <p:pic>
        <p:nvPicPr>
          <p:cNvPr id="12299" name="Picture 11" descr="tito_ortiz[1]"/>
          <p:cNvPicPr>
            <a:picLocks noGrp="1" noChangeAspect="1" noChangeArrowheads="1"/>
          </p:cNvPicPr>
          <p:nvPr>
            <p:ph sz="quarter" idx="1"/>
          </p:nvPr>
        </p:nvPicPr>
        <p:blipFill>
          <a:blip r:embed="rId3" cstate="print"/>
          <a:srcRect/>
          <a:stretch>
            <a:fillRect/>
          </a:stretch>
        </p:blipFill>
        <p:spPr bwMode="auto">
          <a:xfrm>
            <a:off x="1219200" y="1371600"/>
            <a:ext cx="2235200" cy="1676400"/>
          </a:xfrm>
          <a:prstGeom prst="rect">
            <a:avLst/>
          </a:prstGeom>
          <a:noFill/>
          <a:ln w="9525" algn="in">
            <a:noFill/>
            <a:miter lim="800000"/>
            <a:headEnd/>
            <a:tailEnd/>
          </a:ln>
          <a:effectLst/>
        </p:spPr>
      </p:pic>
      <p:pic>
        <p:nvPicPr>
          <p:cNvPr id="12301" name="Picture 13" descr="http://www.mmarocks.pl/wp-content/uploads/2008/05/sean-sherk-2.jpg"/>
          <p:cNvPicPr>
            <a:picLocks noGrp="1" noChangeAspect="1" noChangeArrowheads="1"/>
          </p:cNvPicPr>
          <p:nvPr>
            <p:ph sz="quarter" idx="2"/>
          </p:nvPr>
        </p:nvPicPr>
        <p:blipFill>
          <a:blip r:embed="rId4" cstate="print"/>
          <a:srcRect/>
          <a:stretch>
            <a:fillRect/>
          </a:stretch>
        </p:blipFill>
        <p:spPr bwMode="auto">
          <a:xfrm>
            <a:off x="5542026" y="1066800"/>
            <a:ext cx="2582735" cy="2298700"/>
          </a:xfrm>
          <a:prstGeom prst="rect">
            <a:avLst/>
          </a:prstGeom>
          <a:noFill/>
        </p:spPr>
      </p:pic>
      <p:pic>
        <p:nvPicPr>
          <p:cNvPr id="12303" name="Picture 15" descr="See full size image">
            <a:hlinkClick r:id="rId5"/>
          </p:cNvPr>
          <p:cNvPicPr>
            <a:picLocks noGrp="1" noChangeAspect="1" noChangeArrowheads="1"/>
          </p:cNvPicPr>
          <p:nvPr>
            <p:ph sz="quarter" idx="3"/>
          </p:nvPr>
        </p:nvPicPr>
        <p:blipFill>
          <a:blip r:embed="rId6" cstate="print"/>
          <a:srcRect/>
          <a:stretch>
            <a:fillRect/>
          </a:stretch>
        </p:blipFill>
        <p:spPr bwMode="auto">
          <a:xfrm>
            <a:off x="1447800" y="4267200"/>
            <a:ext cx="1680369" cy="1868822"/>
          </a:xfrm>
          <a:prstGeom prst="rect">
            <a:avLst/>
          </a:prstGeom>
          <a:noFill/>
        </p:spPr>
      </p:pic>
      <p:pic>
        <p:nvPicPr>
          <p:cNvPr id="12305" name="Picture 17" descr="http://upload.wikimedia.org/wikipedia/commons/thumb/0/0b/Josh_Barnett_2010.jpg/225px-Josh_Barnett_2010.jpg">
            <a:hlinkClick r:id="rId7" tooltip="Josh Barnett attending Amie Nicole's &quot;Fit to Rock&quot; DVD Release Party, Hollywood, California on May 21, 2010"/>
          </p:cNvPr>
          <p:cNvPicPr>
            <a:picLocks noGrp="1" noChangeAspect="1" noChangeArrowheads="1"/>
          </p:cNvPicPr>
          <p:nvPr>
            <p:ph sz="quarter" idx="4"/>
          </p:nvPr>
        </p:nvPicPr>
        <p:blipFill>
          <a:blip r:embed="rId8" cstate="print"/>
          <a:srcRect/>
          <a:stretch>
            <a:fillRect/>
          </a:stretch>
        </p:blipFill>
        <p:spPr bwMode="auto">
          <a:xfrm>
            <a:off x="5971381" y="4184650"/>
            <a:ext cx="1428750" cy="214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65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6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utoUpdateAnimBg="0"/>
      <p:bldP spid="236552" grpId="0" autoUpdateAnimBg="0"/>
      <p:bldP spid="236562" grpId="0" autoUpdateAnimBg="0"/>
      <p:bldP spid="23656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81000" y="304800"/>
            <a:ext cx="7848600" cy="914400"/>
          </a:xfrm>
        </p:spPr>
        <p:txBody>
          <a:bodyPr/>
          <a:lstStyle/>
          <a:p>
            <a:pPr eaLnBrk="1" hangingPunct="1">
              <a:defRPr/>
            </a:pPr>
            <a:r>
              <a:rPr lang="en-US" sz="8800" b="0" i="1" dirty="0" smtClean="0">
                <a:solidFill>
                  <a:srgbClr val="FF0000"/>
                </a:solidFill>
                <a:effectLst>
                  <a:outerShdw blurRad="38100" dist="38100" dir="2700000" algn="tl">
                    <a:srgbClr val="C0C0C0"/>
                  </a:outerShdw>
                </a:effectLst>
                <a:latin typeface="Impact" pitchFamily="34" charset="0"/>
              </a:rPr>
              <a:t>Crossover Skills</a:t>
            </a:r>
          </a:p>
        </p:txBody>
      </p:sp>
      <p:sp>
        <p:nvSpPr>
          <p:cNvPr id="14339" name="Rectangle 4"/>
          <p:cNvSpPr>
            <a:spLocks noGrp="1" noChangeArrowheads="1"/>
          </p:cNvSpPr>
          <p:nvPr>
            <p:ph idx="1"/>
          </p:nvPr>
        </p:nvSpPr>
        <p:spPr>
          <a:xfrm>
            <a:off x="381000" y="1371600"/>
            <a:ext cx="8221663" cy="3429000"/>
          </a:xfrm>
        </p:spPr>
        <p:txBody>
          <a:bodyPr/>
          <a:lstStyle/>
          <a:p>
            <a:pPr eaLnBrk="1" hangingPunct="1">
              <a:lnSpc>
                <a:spcPct val="90000"/>
              </a:lnSpc>
            </a:pPr>
            <a:r>
              <a:rPr lang="en-US" dirty="0" smtClean="0">
                <a:solidFill>
                  <a:schemeClr val="tx1"/>
                </a:solidFill>
              </a:rPr>
              <a:t>Many of the positions and skills are absolutely transferable between both sports</a:t>
            </a:r>
          </a:p>
          <a:p>
            <a:pPr eaLnBrk="1" hangingPunct="1">
              <a:lnSpc>
                <a:spcPct val="90000"/>
              </a:lnSpc>
              <a:buFontTx/>
              <a:buNone/>
            </a:pPr>
            <a:endParaRPr lang="en-US" sz="1400" dirty="0" smtClean="0">
              <a:solidFill>
                <a:schemeClr val="tx1"/>
              </a:solidFill>
            </a:endParaRPr>
          </a:p>
          <a:p>
            <a:pPr eaLnBrk="1" hangingPunct="1">
              <a:lnSpc>
                <a:spcPct val="90000"/>
              </a:lnSpc>
            </a:pPr>
            <a:r>
              <a:rPr lang="en-US" dirty="0" smtClean="0">
                <a:solidFill>
                  <a:schemeClr val="tx1"/>
                </a:solidFill>
              </a:rPr>
              <a:t>Some of those skills include but are not limited to footwork, hand-eye coordination, mental toughness, explosive movements, and balance </a:t>
            </a:r>
          </a:p>
          <a:p>
            <a:pPr eaLnBrk="1" hangingPunct="1">
              <a:lnSpc>
                <a:spcPct val="90000"/>
              </a:lnSpc>
            </a:pPr>
            <a:endParaRPr lang="en-US" sz="1200" dirty="0" smtClean="0">
              <a:solidFill>
                <a:schemeClr val="tx1"/>
              </a:solidFill>
            </a:endParaRPr>
          </a:p>
          <a:p>
            <a:pPr eaLnBrk="1" hangingPunct="1">
              <a:lnSpc>
                <a:spcPct val="90000"/>
              </a:lnSpc>
            </a:pPr>
            <a:r>
              <a:rPr lang="en-US" dirty="0" smtClean="0">
                <a:solidFill>
                  <a:schemeClr val="tx1"/>
                </a:solidFill>
              </a:rPr>
              <a:t>Learning the ability to pummel, perform takedowns, </a:t>
            </a:r>
            <a:r>
              <a:rPr lang="en-US" dirty="0" err="1" smtClean="0">
                <a:solidFill>
                  <a:schemeClr val="tx1"/>
                </a:solidFill>
              </a:rPr>
              <a:t>standups</a:t>
            </a:r>
            <a:r>
              <a:rPr lang="en-US" dirty="0" smtClean="0">
                <a:solidFill>
                  <a:schemeClr val="tx1"/>
                </a:solidFill>
              </a:rPr>
              <a:t>, and how to make weight are undeniable!</a:t>
            </a:r>
          </a:p>
          <a:p>
            <a:pPr eaLnBrk="1" hangingPunct="1">
              <a:lnSpc>
                <a:spcPct val="90000"/>
              </a:lnSpc>
            </a:pPr>
            <a:endParaRPr lang="en-US" dirty="0" smtClean="0">
              <a:solidFill>
                <a:schemeClr val="tx1"/>
              </a:solidFill>
            </a:endParaRPr>
          </a:p>
        </p:txBody>
      </p:sp>
      <p:sp>
        <p:nvSpPr>
          <p:cNvPr id="14340" name="Text Box 6"/>
          <p:cNvSpPr txBox="1">
            <a:spLocks noChangeArrowheads="1"/>
          </p:cNvSpPr>
          <p:nvPr/>
        </p:nvSpPr>
        <p:spPr bwMode="auto">
          <a:xfrm>
            <a:off x="228600" y="5029200"/>
            <a:ext cx="8382000" cy="1338828"/>
          </a:xfrm>
          <a:prstGeom prst="rect">
            <a:avLst/>
          </a:prstGeom>
          <a:noFill/>
          <a:ln w="9525">
            <a:noFill/>
            <a:miter lim="800000"/>
            <a:headEnd/>
            <a:tailEnd/>
          </a:ln>
        </p:spPr>
        <p:txBody>
          <a:bodyPr>
            <a:spAutoFit/>
          </a:bodyPr>
          <a:lstStyle/>
          <a:p>
            <a:pPr algn="ctr"/>
            <a:endParaRPr lang="en-US" dirty="0" smtClean="0">
              <a:solidFill>
                <a:schemeClr val="tx2"/>
              </a:solidFill>
            </a:endParaRPr>
          </a:p>
          <a:p>
            <a:pPr algn="ctr"/>
            <a:r>
              <a:rPr lang="en-US" dirty="0" smtClean="0">
                <a:solidFill>
                  <a:schemeClr val="tx2"/>
                </a:solidFill>
              </a:rPr>
              <a:t>“</a:t>
            </a:r>
            <a:r>
              <a:rPr lang="en-US" dirty="0" smtClean="0">
                <a:solidFill>
                  <a:schemeClr val="bg1">
                    <a:lumMod val="50000"/>
                  </a:schemeClr>
                </a:solidFill>
              </a:rPr>
              <a:t>I think you’re going to have to have a very good wrestling base.”</a:t>
            </a:r>
          </a:p>
          <a:p>
            <a:pPr algn="ctr"/>
            <a:r>
              <a:rPr lang="en-US" dirty="0" smtClean="0">
                <a:solidFill>
                  <a:schemeClr val="bg1">
                    <a:lumMod val="50000"/>
                  </a:schemeClr>
                </a:solidFill>
              </a:rPr>
              <a:t>Dana White - UFC</a:t>
            </a:r>
            <a:endParaRPr lang="en-US" dirty="0">
              <a:solidFill>
                <a:schemeClr val="tx2"/>
              </a:solidFill>
            </a:endParaRPr>
          </a:p>
          <a:p>
            <a:pPr algn="ctr">
              <a:spcBef>
                <a:spcPct val="50000"/>
              </a:spcBef>
            </a:pP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93" name="Rectangle 13"/>
          <p:cNvSpPr>
            <a:spLocks noGrp="1" noChangeArrowheads="1"/>
          </p:cNvSpPr>
          <p:nvPr>
            <p:ph type="title" sz="quarter"/>
          </p:nvPr>
        </p:nvSpPr>
        <p:spPr>
          <a:xfrm>
            <a:off x="304800" y="533400"/>
            <a:ext cx="8610600" cy="801688"/>
          </a:xfrm>
        </p:spPr>
        <p:txBody>
          <a:bodyPr/>
          <a:lstStyle/>
          <a:p>
            <a:pPr eaLnBrk="1" hangingPunct="1">
              <a:defRPr/>
            </a:pPr>
            <a:r>
              <a:rPr lang="en-US" sz="8000" b="0" i="1" dirty="0" smtClean="0">
                <a:solidFill>
                  <a:srgbClr val="FF0000"/>
                </a:solidFill>
                <a:effectLst>
                  <a:outerShdw blurRad="38100" dist="38100" dir="2700000" algn="tl">
                    <a:srgbClr val="C0C0C0"/>
                  </a:outerShdw>
                </a:effectLst>
                <a:latin typeface="Impact" pitchFamily="34" charset="0"/>
              </a:rPr>
              <a:t>Crossover Skills</a:t>
            </a:r>
          </a:p>
        </p:txBody>
      </p:sp>
      <p:pic>
        <p:nvPicPr>
          <p:cNvPr id="199688" name="Picture 8" descr="008"/>
          <p:cNvPicPr>
            <a:picLocks noGrp="1" noChangeAspect="1" noChangeArrowheads="1"/>
          </p:cNvPicPr>
          <p:nvPr>
            <p:ph sz="quarter" idx="1"/>
          </p:nvPr>
        </p:nvPicPr>
        <p:blipFill>
          <a:blip r:embed="rId3" cstate="print"/>
          <a:srcRect t="7603" r="10698" b="13828"/>
          <a:stretch>
            <a:fillRect/>
          </a:stretch>
        </p:blipFill>
        <p:spPr>
          <a:xfrm>
            <a:off x="304800" y="1524000"/>
            <a:ext cx="3581400" cy="2362200"/>
          </a:xfrm>
        </p:spPr>
      </p:pic>
      <p:pic>
        <p:nvPicPr>
          <p:cNvPr id="199689" name="Picture 9" descr="010"/>
          <p:cNvPicPr>
            <a:picLocks noGrp="1" noChangeAspect="1" noChangeArrowheads="1"/>
          </p:cNvPicPr>
          <p:nvPr>
            <p:ph sz="quarter" idx="3"/>
          </p:nvPr>
        </p:nvPicPr>
        <p:blipFill>
          <a:blip r:embed="rId4" cstate="print"/>
          <a:srcRect t="17743" r="17308"/>
          <a:stretch>
            <a:fillRect/>
          </a:stretch>
        </p:blipFill>
        <p:spPr>
          <a:xfrm>
            <a:off x="304800" y="4038600"/>
            <a:ext cx="3581400" cy="2671763"/>
          </a:xfrm>
        </p:spPr>
      </p:pic>
      <p:sp>
        <p:nvSpPr>
          <p:cNvPr id="15367" name="Line 14"/>
          <p:cNvSpPr>
            <a:spLocks noChangeShapeType="1"/>
          </p:cNvSpPr>
          <p:nvPr/>
        </p:nvSpPr>
        <p:spPr bwMode="auto">
          <a:xfrm>
            <a:off x="3962400" y="2590800"/>
            <a:ext cx="609600" cy="0"/>
          </a:xfrm>
          <a:prstGeom prst="line">
            <a:avLst/>
          </a:prstGeom>
          <a:noFill/>
          <a:ln w="104775">
            <a:solidFill>
              <a:schemeClr val="tx2"/>
            </a:solidFill>
            <a:round/>
            <a:headEnd/>
            <a:tailEnd type="triangle" w="med" len="med"/>
          </a:ln>
        </p:spPr>
        <p:txBody>
          <a:bodyPr/>
          <a:lstStyle/>
          <a:p>
            <a:endParaRPr lang="en-US"/>
          </a:p>
        </p:txBody>
      </p:sp>
      <p:sp>
        <p:nvSpPr>
          <p:cNvPr id="15368" name="Line 15"/>
          <p:cNvSpPr>
            <a:spLocks noChangeShapeType="1"/>
          </p:cNvSpPr>
          <p:nvPr/>
        </p:nvSpPr>
        <p:spPr bwMode="auto">
          <a:xfrm>
            <a:off x="3962400" y="5257800"/>
            <a:ext cx="609600" cy="0"/>
          </a:xfrm>
          <a:prstGeom prst="line">
            <a:avLst/>
          </a:prstGeom>
          <a:noFill/>
          <a:ln w="104775">
            <a:solidFill>
              <a:schemeClr val="tx2"/>
            </a:solidFill>
            <a:round/>
            <a:headEnd/>
            <a:tailEnd type="triangle" w="med" len="med"/>
          </a:ln>
        </p:spPr>
        <p:txBody>
          <a:bodyPr/>
          <a:lstStyle/>
          <a:p>
            <a:endParaRPr lang="en-US"/>
          </a:p>
        </p:txBody>
      </p:sp>
      <p:pic>
        <p:nvPicPr>
          <p:cNvPr id="15372" name="Picture 12" descr="See full size image">
            <a:hlinkClick r:id="rId5"/>
          </p:cNvPr>
          <p:cNvPicPr>
            <a:picLocks noChangeAspect="1" noChangeArrowheads="1"/>
          </p:cNvPicPr>
          <p:nvPr/>
        </p:nvPicPr>
        <p:blipFill>
          <a:blip r:embed="rId6" cstate="print"/>
          <a:srcRect/>
          <a:stretch>
            <a:fillRect/>
          </a:stretch>
        </p:blipFill>
        <p:spPr bwMode="auto">
          <a:xfrm>
            <a:off x="5105400" y="1524000"/>
            <a:ext cx="3276600" cy="2449794"/>
          </a:xfrm>
          <a:prstGeom prst="rect">
            <a:avLst/>
          </a:prstGeom>
          <a:noFill/>
        </p:spPr>
      </p:pic>
      <p:pic>
        <p:nvPicPr>
          <p:cNvPr id="15374" name="Picture 14" descr="http://combattrainer.com/wp-content/uploads/2010/05/gsp-takedown-2_medium4.jpg"/>
          <p:cNvPicPr>
            <a:picLocks noGrp="1" noChangeAspect="1" noChangeArrowheads="1"/>
          </p:cNvPicPr>
          <p:nvPr>
            <p:ph sz="quarter" idx="4"/>
          </p:nvPr>
        </p:nvPicPr>
        <p:blipFill>
          <a:blip r:embed="rId7" cstate="print"/>
          <a:srcRect/>
          <a:stretch>
            <a:fillRect/>
          </a:stretch>
        </p:blipFill>
        <p:spPr bwMode="auto">
          <a:xfrm>
            <a:off x="4791778" y="4038600"/>
            <a:ext cx="4056243" cy="273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688"/>
                                        </p:tgtEl>
                                        <p:attrNameLst>
                                          <p:attrName>style.visibility</p:attrName>
                                        </p:attrNameLst>
                                      </p:cBhvr>
                                      <p:to>
                                        <p:strVal val="visible"/>
                                      </p:to>
                                    </p:set>
                                    <p:anim calcmode="lin" valueType="num">
                                      <p:cBhvr additive="base">
                                        <p:cTn id="7" dur="500" fill="hold"/>
                                        <p:tgtEl>
                                          <p:spTgt spid="199688"/>
                                        </p:tgtEl>
                                        <p:attrNameLst>
                                          <p:attrName>ppt_x</p:attrName>
                                        </p:attrNameLst>
                                      </p:cBhvr>
                                      <p:tavLst>
                                        <p:tav tm="0">
                                          <p:val>
                                            <p:strVal val="#ppt_x"/>
                                          </p:val>
                                        </p:tav>
                                        <p:tav tm="100000">
                                          <p:val>
                                            <p:strVal val="#ppt_x"/>
                                          </p:val>
                                        </p:tav>
                                      </p:tavLst>
                                    </p:anim>
                                    <p:anim calcmode="lin" valueType="num">
                                      <p:cBhvr additive="base">
                                        <p:cTn id="8" dur="500" fill="hold"/>
                                        <p:tgtEl>
                                          <p:spTgt spid="1996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689"/>
                                        </p:tgtEl>
                                        <p:attrNameLst>
                                          <p:attrName>style.visibility</p:attrName>
                                        </p:attrNameLst>
                                      </p:cBhvr>
                                      <p:to>
                                        <p:strVal val="visible"/>
                                      </p:to>
                                    </p:set>
                                    <p:anim calcmode="lin" valueType="num">
                                      <p:cBhvr additive="base">
                                        <p:cTn id="13" dur="500" fill="hold"/>
                                        <p:tgtEl>
                                          <p:spTgt spid="199689"/>
                                        </p:tgtEl>
                                        <p:attrNameLst>
                                          <p:attrName>ppt_x</p:attrName>
                                        </p:attrNameLst>
                                      </p:cBhvr>
                                      <p:tavLst>
                                        <p:tav tm="0">
                                          <p:val>
                                            <p:strVal val="#ppt_x"/>
                                          </p:val>
                                        </p:tav>
                                        <p:tav tm="100000">
                                          <p:val>
                                            <p:strVal val="#ppt_x"/>
                                          </p:val>
                                        </p:tav>
                                      </p:tavLst>
                                    </p:anim>
                                    <p:anim calcmode="lin" valueType="num">
                                      <p:cBhvr additive="base">
                                        <p:cTn id="14" dur="500" fill="hold"/>
                                        <p:tgtEl>
                                          <p:spTgt spid="199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7884" name="Picture 12" descr="004"/>
          <p:cNvPicPr>
            <a:picLocks noGrp="1" noChangeAspect="1" noChangeArrowheads="1"/>
          </p:cNvPicPr>
          <p:nvPr>
            <p:ph sz="quarter" idx="1"/>
          </p:nvPr>
        </p:nvPicPr>
        <p:blipFill>
          <a:blip r:embed="rId3" cstate="print"/>
          <a:srcRect l="12108" t="7544" r="10544" b="10411"/>
          <a:stretch>
            <a:fillRect/>
          </a:stretch>
        </p:blipFill>
        <p:spPr>
          <a:xfrm>
            <a:off x="685800" y="1447800"/>
            <a:ext cx="3429000" cy="2425700"/>
          </a:xfrm>
        </p:spPr>
      </p:pic>
      <p:pic>
        <p:nvPicPr>
          <p:cNvPr id="207886" name="Picture 14" descr="007"/>
          <p:cNvPicPr>
            <a:picLocks noGrp="1" noChangeAspect="1" noChangeArrowheads="1"/>
          </p:cNvPicPr>
          <p:nvPr>
            <p:ph sz="quarter" idx="3"/>
          </p:nvPr>
        </p:nvPicPr>
        <p:blipFill>
          <a:blip r:embed="rId4" cstate="print"/>
          <a:srcRect l="25899" t="19998" r="1900" b="5893"/>
          <a:stretch>
            <a:fillRect/>
          </a:stretch>
        </p:blipFill>
        <p:spPr>
          <a:xfrm>
            <a:off x="609600" y="3979863"/>
            <a:ext cx="3505200" cy="2698750"/>
          </a:xfrm>
        </p:spPr>
      </p:pic>
      <p:sp>
        <p:nvSpPr>
          <p:cNvPr id="16390" name="Line 16"/>
          <p:cNvSpPr>
            <a:spLocks noChangeShapeType="1"/>
          </p:cNvSpPr>
          <p:nvPr/>
        </p:nvSpPr>
        <p:spPr bwMode="auto">
          <a:xfrm>
            <a:off x="4267200" y="2209800"/>
            <a:ext cx="609600" cy="0"/>
          </a:xfrm>
          <a:prstGeom prst="line">
            <a:avLst/>
          </a:prstGeom>
          <a:noFill/>
          <a:ln w="104775">
            <a:solidFill>
              <a:schemeClr val="tx2"/>
            </a:solidFill>
            <a:round/>
            <a:headEnd/>
            <a:tailEnd type="triangle" w="med" len="med"/>
          </a:ln>
        </p:spPr>
        <p:txBody>
          <a:bodyPr/>
          <a:lstStyle/>
          <a:p>
            <a:endParaRPr lang="en-US"/>
          </a:p>
        </p:txBody>
      </p:sp>
      <p:sp>
        <p:nvSpPr>
          <p:cNvPr id="16391" name="Line 17"/>
          <p:cNvSpPr>
            <a:spLocks noChangeShapeType="1"/>
          </p:cNvSpPr>
          <p:nvPr/>
        </p:nvSpPr>
        <p:spPr bwMode="auto">
          <a:xfrm>
            <a:off x="4191000" y="5257800"/>
            <a:ext cx="609600" cy="0"/>
          </a:xfrm>
          <a:prstGeom prst="line">
            <a:avLst/>
          </a:prstGeom>
          <a:noFill/>
          <a:ln w="104775">
            <a:solidFill>
              <a:schemeClr val="tx2"/>
            </a:solidFill>
            <a:round/>
            <a:headEnd/>
            <a:tailEnd type="triangle" w="med" len="med"/>
          </a:ln>
        </p:spPr>
        <p:txBody>
          <a:bodyPr/>
          <a:lstStyle/>
          <a:p>
            <a:endParaRPr lang="en-US"/>
          </a:p>
        </p:txBody>
      </p:sp>
      <p:sp>
        <p:nvSpPr>
          <p:cNvPr id="207890" name="Rectangle 18"/>
          <p:cNvSpPr>
            <a:spLocks noChangeArrowheads="1"/>
          </p:cNvSpPr>
          <p:nvPr/>
        </p:nvSpPr>
        <p:spPr bwMode="auto">
          <a:xfrm>
            <a:off x="304800" y="457200"/>
            <a:ext cx="7893050" cy="725488"/>
          </a:xfrm>
          <a:prstGeom prst="rect">
            <a:avLst/>
          </a:prstGeom>
          <a:noFill/>
          <a:ln w="9525">
            <a:noFill/>
            <a:miter lim="800000"/>
            <a:headEnd/>
            <a:tailEnd/>
          </a:ln>
          <a:effectLst/>
        </p:spPr>
        <p:txBody>
          <a:bodyPr anchor="ctr"/>
          <a:lstStyle/>
          <a:p>
            <a:pPr>
              <a:defRPr/>
            </a:pPr>
            <a:r>
              <a:rPr lang="en-US" sz="8800" i="1" dirty="0">
                <a:solidFill>
                  <a:srgbClr val="FF0000"/>
                </a:solidFill>
                <a:effectLst>
                  <a:outerShdw blurRad="38100" dist="38100" dir="2700000" algn="tl">
                    <a:srgbClr val="C0C0C0"/>
                  </a:outerShdw>
                </a:effectLst>
                <a:latin typeface="Impact" pitchFamily="34" charset="0"/>
              </a:rPr>
              <a:t>Crossover Skills</a:t>
            </a:r>
          </a:p>
        </p:txBody>
      </p:sp>
      <p:sp>
        <p:nvSpPr>
          <p:cNvPr id="16396" name="AutoShape 12" descr="data:image/jpg;base64,/9j/4AAQSkZJRgABAQAAAQABAAD/2wCEAAkGBhQSERUTExQVFBQWGB8aGBUWGRobHRgcGB0ZGR4YHRoeGyYjHxwkGx0XIC8iIycpLSwsGB4xNTArNycrLCsBCQoKDgwOGg8PGiklHiQsLCwsKSwvKSwpLCwsKSwsLCwsLCwsKTQsLCkpKiksLCwsKSwsLCk0LCwsKSwsLCksLP/AABEIAFgAhQMBIgACEQEDEQH/xAAbAAACAgMBAAAAAAAAAAAAAAAEBQAGAgMHAf/EAD4QAAIBAgQDBQQHBwMFAAAAAAECEQADBBIhMQVBUQYTImFxMoGRoRRCcrHC0fAHI1JigsHhFjOSFTRDsvH/xAAZAQADAQEBAAAAAAAAAAAAAAACAwQBAAX/xAAmEQACAgEDBAMAAwEAAAAAAAAAAQIRAxIhMRMiMkEEYYFxweFR/9oADAMBAAIRAxEAPwDkAvFnlhoff7/Wpcw4zSCQp+sRETy51vNsqhOVw2bdl0A3365p+Fef9QPerchSQNQdm01n40r+Br+zW+G8EhllTsJBIPQRrXi2nZCYf+EQDBiSeWvOrt2e7PPjLCizlUC6XlifqnqoOwIA/wAU8u8DvYaxDLIUljdtyy6mTMiQYkeIRtrvSnlV6UN6brUzmeAsqLRYx4jE/wAIESfmaywyW7d4ozBkBnPBhtNtAYHmAaJtYtsr+Hclh0IYk66bfCl9pGW4FdTow09Y/wAU2Pc3YElSQRiMjuSigL7456iQDE+VD2MGWMgExvHLWJpjfIF050IkagiCAeYHI85issFfAM5YUaGJiPPX5+tA5NK6BUo69HuwXs8T9KtBcs5wBn9nXST5AGT6Vo4qC11iQFJdiVHIySR7tqacMtKMTacqG/eCUI0KgEkxB2EnppWniV58ViJMKIhQBoiDZQByAj5mhT77+g3Hb9E7nUH4VuvKIEEzGumle3LZkJocumnOtV2yQY59BT0xbVGeQ5QeX3+/yrHLqNx+v0azfEeEDTT9fr3UYbJyhTrrOhnoSPUc+lY3QSSewvKawJ33NWDsNgc+JPtDKDBQiQW8IOuhAzZiOYUihMLwsMGYEiD4enXfy1+HnTbhPCQheCTGRjvycCPiwkHTl0IZhdyFZFSNPZ4Qbg+z+KpXvAXlrp6x97VK9DJ5EceBhxbhhKf9syMCsRbgAAgkCBk260PiXS5cDNZQKqhVtSwGhPiJRdSZJPv1G1Xd8Y5f2yqz9UTHQEb/ABpsLFu6sFlc+6R7mmvHhOE/GR6M4Th5ROTcMZrdxyudXJ8PdHKoGaSGEZmXLtBkV0Xg/ajEGz3WZUvR4WhspgjedZInT50T/o3DzJXN6gD7gK1v2Ls7r3ifYuMIPvJopQsGORorHH+yN17ju9wZ7qZyLYCoQJUqN5ce1ELI11NVu9wC6b4RD4pAQXMiOSNB4MzMDMfOrFxHC3bWIdWdngSrOcxKnUb9DPvFH2+BXrqB0u23B2kMpEaEaE/r1pcHvpXobkWyk3yUTiXBb4xDWT+9urGY25bYddNBsSRGlGNh7lo2ke2bZylwRDK5IGVg0kNAk6c6tN/heJgq1sXFb2hnVgekhgpMedCLZu2rfctacIx0XKDrzKiWg9cu/PSjkm1uBBpOxTgmdrqoSWuMrgO+ZioIHMAmIDLoNMxoa9hQR32yxD5dSByImPQ+6rAiNby4lCyPYDqwyCdQYlTECdJ5AyKU9k8UGNy22vQHYzuDUqtd3/P9v+izmWl++BhwXsvh79p7qO5cyEnTKQNzzOvnGtDcQ7CkYc3C8XlBLD6p3kD0Gk+R6ilXEeDMlwm2fCdRBII8tOlarD4h5VDfeBqoLHTzEmqU0+6yVpp6WgTDoncmYzTuZkDTl8a38KbM95jqCpPrqDy57foUCXK5hlGogyDI/I15ZxTW/EhIbY7EEdINHQGrgf4ZFClV2IJ16acvn7gKxw+OPdXWO4IUQD/ED7Q0mRsd5PNRSvBY8jNK5mIgMdl9BHy9KNWwFwbMGMteClZ3AUuGjrObXzO0U/4q7wfkRfTUvVmzs8dX/p/FUrDs8dbn9P4q9qzI+5kkVsdjNq04lsJctkj/AMZ1EjXQMNQdtOdC3OHJnH0a26gGSbwWJ8gVJnz19KM/60q/7lu9b+1bJH/JcworCYy3dGa26uNpU7eVeT0I3sX9eVAOI4tbw/djEOCzsAAogmTG0nQdaOGGsYi8jd46qsQiHnMzJn0NCHgFprvfXFF25yZwCFjYKuw+Z86YLazEBYDHRfXl/wDKJ43LkxZFHxKp+07gLKgurumhI2ZG2Pub7zSPsnx427fdsVAJJ1ExMc5HTpR2K7Q3lv3ExRDsPAw+oV6AfwkGQfOtmG7FYbELnsPcTqshoPv1+dKdze2zHqoR7t0a+O9qgioFeC7hS0DwjmR51XbfbYi/9IyZhlQKhOoyFWJ57sD8fSm/Ff2eBoT6QxKmSCgEeUhqqPF+Cd3dyXCtob5tSsDmvPlEHnGtbBrxbti8sLqaVIs3FOJouKe6qslvEWyFuHJBYwweASMp8I8QBAc6aUd2cw+GFtbgtW1ZxJ0k+msxr0rm+K4o5UWgQ9u0xKnKAY1ALH00g6bdKZYPjREEQu8Kuy6kwPKhzQuOwz486ludHvNaJ9gf8QPmKFxmMCrIBAHMR+VJeF8WVwM5k8q34nGKugbX00g1DXo9G01ZVOOWO8us9tZXy3M84/LrSZ7ZG4I9asGL42CSgA0O4/WlJ8XjM5UHYn769HG3SR5eWKtsFW8R5joac40EYWztDM7Af8FMiNNusHTpS7F8PZNd16j9dPWnPaHDhbGGA5Bg3inxEI5OX6p8REcwqnnXofFrURZm2kgfs8dbn9P4qlY9nPauf0/iqUWSfczIx2O/1TM30HGkbWL/AMFM/hJ+DVcjSjtLwf6RYKgeNfEnqOXvGnwqZoNMaEUPiLGYfzDVT0NKOx/GTes923+5b0M7ldgf7H086eg666CtVM7gqnbPhjXrRxIUC5ZH7xQD4kYzmHkGMkfzN6Ck8OxgNwA7epHzBFdcxmDIcso9kgE6QysNJXWQRI+I5RXP+N/s8uDED6LkKXAWVS8FCBLW9d41K8yNNxSMuJt6lyUYcyS0vgNvcZVF30A5VVeMXGxrC1bEtIg8lkxmY8l8/Stw4MjD95i7aNzQpcgf1hTPwprhbK21Astgww2updu23PqXgGdiCI1qfHh0u2U5fkalpRV+NcGvYS7CyFDAW2CnLrBBnXxSDM66dK19o8T9KvAjwHIoIiIIHiGnnPyq/riLzWiLmFW8sDObV22y6fWygtl5bEAHYDaqPxPErh7mVrbqD4kFxdY9eevMVRNuu0mxVfcxbguC4gGVIgHmdx19Kf4ZV17wmWG4Og8tqQYnj966e7tiJ5CsGNy2gD6EfPWkOMpeVFSlGK7boYf6bFy+UsXQrFZCtMHLuJkkdfjQ1vA9xcy3VYONidh5iN/XWsOC8SyYlHaYAIMeYIphxHi1t7sETbkSNdOpB5HzpmqmotfolxtOSf4ZOJUxrpy6eun+aH7QFYUCIMMY6ldZ89vlvucsZw8ope0/e2TzG6/aH9x8qXcUuyVOkZFIgk/VA5j+XblrXo/GVEGVjDsxhp7whXjwiesZqlZ9kMR4XUg6QfjmPSpU8m22xqVI7n3leFz0pfwTinfYe2/MrB+0ND8xRvdE7n4UXIBSePBsHjFxCaJcPiA6n2l9/tDz9Kti4kModTmVhII5g6itfGeBLfstbO51U9GGx/XImq72L4kVLYW5oyk5J5R7Se4yfjQcMLlFku8QlcrCVgqQwkFTup12mD5EAiKQ3uHhTNvE4i10CvIHxKmPeadY1TsBJpM+AJOorWCtuAGzwDEW3z28Sk3FZj3lsQwTxEtGcSJO450sucQcgFkwF0EkTkVDprOyGPPamfF+GF7RTvns9CokAnfMNyCJBg/HY0252ce2VcE3yP8Act2xBAB2A1LKRswnfWCKVKL9FGNw1JTuvosjW2AzLgMj/Vu4a85KnqAHcH0jWqn2udmCO1h7ToSCShVWBiDlgANO+XQyDA1rZxPHtcvPcvLke4S0rKjXkNOW0HXrQ1/iBACi5cYfwsTAI2IG1Cp1sa8e1hHAlFsZ7ohiNiI/ztHnW7EcTtOviEnlSe9fLEDNLHqRv60tu4oqSCpkaEHl7qV0nN2yjrKC0oNfKGkbV5dwrgByPDP38yOlZcLGb2lIPJuXw/vTmyrFShMgjppVCx0Syy2TsrxFzc7tznthYAOsDoP5Z5fmaacX7GW3BNk5Gj2Tqv5il3AeEtackka7R0351c8NqNqdBuK2ETpsoXAsJcstcS4hBGX0Ptag8xXldJS2PKpQ0FZr/Z/xA/vLJ+2v3MP/AF+dXEk1KldDg6XJqe4ao3bLBvburircgyMxHJhsfeNPd51KldLgyPJYuFY/6RaW4NJ3A5HmPj/ajfo/l8alStW6OewLicGSI0pdf7PIwgz199SpWmAmN7I27oAuFmjmSfzpHjP2e212a4R9rb5VKlc1ZybXAKeyFkaG2p8ybgPxFyPlW7EcADlItooRSpPiYvtGZj05eu9SpXGWEWOzp6AecUZa4EBvrXtStOMTwYzIo+0IEGpUrDgm2alSpWBH/9k=">
            <a:hlinkClick r:id="rId5"/>
          </p:cNvPr>
          <p:cNvSpPr>
            <a:spLocks noChangeAspect="1" noChangeArrowheads="1"/>
          </p:cNvSpPr>
          <p:nvPr/>
        </p:nvSpPr>
        <p:spPr bwMode="auto">
          <a:xfrm>
            <a:off x="155575" y="-395288"/>
            <a:ext cx="1266825"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8" name="AutoShape 14" descr="data:image/jpg;base64,/9j/4AAQSkZJRgABAQAAAQABAAD/2wCEAAkGBhQSERUTExQVFBQWGB8aGBUWGRobHRgcGB0ZGR4YHRoeGyYjHxwkGx0XIC8iIycpLSwsGB4xNTArNycrLCsBCQoKDgwOGg8PGiklHiQsLCwsKSwvKSwpLCwsKSwsLCwsLCwsKTQsLCkpKiksLCwsKSwsLCk0LCwsKSwsLCksLP/AABEIAFgAhQMBIgACEQEDEQH/xAAbAAACAgMBAAAAAAAAAAAAAAAEBQAGAgMHAf/EAD4QAAIBAgQDBQQHBwMFAAAAAAECEQADBBIhMQVBUQYTImFxMoGRoRRCcrHC0fAHI1JigsHhFjOSFTRDsvH/xAAZAQADAQEBAAAAAAAAAAAAAAACAwQBAAX/xAAmEQACAgEDBAMAAwEAAAAAAAAAAQIRAxIhMRMiMkEEYYFxweFR/9oADAMBAAIRAxEAPwDkAvFnlhoff7/Wpcw4zSCQp+sRETy51vNsqhOVw2bdl0A3365p+Fef9QPerchSQNQdm01n40r+Br+zW+G8EhllTsJBIPQRrXi2nZCYf+EQDBiSeWvOrt2e7PPjLCizlUC6XlifqnqoOwIA/wAU8u8DvYaxDLIUljdtyy6mTMiQYkeIRtrvSnlV6UN6brUzmeAsqLRYx4jE/wAIESfmaywyW7d4ozBkBnPBhtNtAYHmAaJtYtsr+Hclh0IYk66bfCl9pGW4FdTow09Y/wAU2Pc3YElSQRiMjuSigL7456iQDE+VD2MGWMgExvHLWJpjfIF050IkagiCAeYHI85issFfAM5YUaGJiPPX5+tA5NK6BUo69HuwXs8T9KtBcs5wBn9nXST5AGT6Vo4qC11iQFJdiVHIySR7tqacMtKMTacqG/eCUI0KgEkxB2EnppWniV58ViJMKIhQBoiDZQByAj5mhT77+g3Hb9E7nUH4VuvKIEEzGumle3LZkJocumnOtV2yQY59BT0xbVGeQ5QeX3+/yrHLqNx+v0azfEeEDTT9fr3UYbJyhTrrOhnoSPUc+lY3QSSewvKawJ33NWDsNgc+JPtDKDBQiQW8IOuhAzZiOYUihMLwsMGYEiD4enXfy1+HnTbhPCQheCTGRjvycCPiwkHTl0IZhdyFZFSNPZ4Qbg+z+KpXvAXlrp6x97VK9DJ5EceBhxbhhKf9syMCsRbgAAgkCBk260PiXS5cDNZQKqhVtSwGhPiJRdSZJPv1G1Xd8Y5f2yqz9UTHQEb/ABpsLFu6sFlc+6R7mmvHhOE/GR6M4Th5ROTcMZrdxyudXJ8PdHKoGaSGEZmXLtBkV0Xg/ajEGz3WZUvR4WhspgjedZInT50T/o3DzJXN6gD7gK1v2Ls7r3ifYuMIPvJopQsGORorHH+yN17ju9wZ7qZyLYCoQJUqN5ce1ELI11NVu9wC6b4RD4pAQXMiOSNB4MzMDMfOrFxHC3bWIdWdngSrOcxKnUb9DPvFH2+BXrqB0u23B2kMpEaEaE/r1pcHvpXobkWyk3yUTiXBb4xDWT+9urGY25bYddNBsSRGlGNh7lo2ke2bZylwRDK5IGVg0kNAk6c6tN/heJgq1sXFb2hnVgekhgpMedCLZu2rfctacIx0XKDrzKiWg9cu/PSjkm1uBBpOxTgmdrqoSWuMrgO+ZioIHMAmIDLoNMxoa9hQR32yxD5dSByImPQ+6rAiNby4lCyPYDqwyCdQYlTECdJ5AyKU9k8UGNy22vQHYzuDUqtd3/P9v+izmWl++BhwXsvh79p7qO5cyEnTKQNzzOvnGtDcQ7CkYc3C8XlBLD6p3kD0Gk+R6ilXEeDMlwm2fCdRBII8tOlarD4h5VDfeBqoLHTzEmqU0+6yVpp6WgTDoncmYzTuZkDTl8a38KbM95jqCpPrqDy57foUCXK5hlGogyDI/I15ZxTW/EhIbY7EEdINHQGrgf4ZFClV2IJ16acvn7gKxw+OPdXWO4IUQD/ED7Q0mRsd5PNRSvBY8jNK5mIgMdl9BHy9KNWwFwbMGMteClZ3AUuGjrObXzO0U/4q7wfkRfTUvVmzs8dX/p/FUrDs8dbn9P4q9qzI+5kkVsdjNq04lsJctkj/AMZ1EjXQMNQdtOdC3OHJnH0a26gGSbwWJ8gVJnz19KM/60q/7lu9b+1bJH/JcworCYy3dGa26uNpU7eVeT0I3sX9eVAOI4tbw/djEOCzsAAogmTG0nQdaOGGsYi8jd46qsQiHnMzJn0NCHgFprvfXFF25yZwCFjYKuw+Z86YLazEBYDHRfXl/wDKJ43LkxZFHxKp+07gLKgurumhI2ZG2Pub7zSPsnx427fdsVAJJ1ExMc5HTpR2K7Q3lv3ExRDsPAw+oV6AfwkGQfOtmG7FYbELnsPcTqshoPv1+dKdze2zHqoR7t0a+O9qgioFeC7hS0DwjmR51XbfbYi/9IyZhlQKhOoyFWJ57sD8fSm/Ff2eBoT6QxKmSCgEeUhqqPF+Cd3dyXCtob5tSsDmvPlEHnGtbBrxbti8sLqaVIs3FOJouKe6qslvEWyFuHJBYwweASMp8I8QBAc6aUd2cw+GFtbgtW1ZxJ0k+msxr0rm+K4o5UWgQ9u0xKnKAY1ALH00g6bdKZYPjREEQu8Kuy6kwPKhzQuOwz486ludHvNaJ9gf8QPmKFxmMCrIBAHMR+VJeF8WVwM5k8q34nGKugbX00g1DXo9G01ZVOOWO8us9tZXy3M84/LrSZ7ZG4I9asGL42CSgA0O4/WlJ8XjM5UHYn769HG3SR5eWKtsFW8R5joac40EYWztDM7Af8FMiNNusHTpS7F8PZNd16j9dPWnPaHDhbGGA5Bg3inxEI5OX6p8REcwqnnXofFrURZm2kgfs8dbn9P4qlY9nPauf0/iqUWSfczIx2O/1TM30HGkbWL/AMFM/hJ+DVcjSjtLwf6RYKgeNfEnqOXvGnwqZoNMaEUPiLGYfzDVT0NKOx/GTes923+5b0M7ldgf7H086eg666CtVM7gqnbPhjXrRxIUC5ZH7xQD4kYzmHkGMkfzN6Ck8OxgNwA7epHzBFdcxmDIcso9kgE6QysNJXWQRI+I5RXP+N/s8uDED6LkKXAWVS8FCBLW9d41K8yNNxSMuJt6lyUYcyS0vgNvcZVF30A5VVeMXGxrC1bEtIg8lkxmY8l8/Stw4MjD95i7aNzQpcgf1hTPwprhbK21Astgww2updu23PqXgGdiCI1qfHh0u2U5fkalpRV+NcGvYS7CyFDAW2CnLrBBnXxSDM66dK19o8T9KvAjwHIoIiIIHiGnnPyq/riLzWiLmFW8sDObV22y6fWygtl5bEAHYDaqPxPErh7mVrbqD4kFxdY9eevMVRNuu0mxVfcxbguC4gGVIgHmdx19Kf4ZV17wmWG4Og8tqQYnj966e7tiJ5CsGNy2gD6EfPWkOMpeVFSlGK7boYf6bFy+UsXQrFZCtMHLuJkkdfjQ1vA9xcy3VYONidh5iN/XWsOC8SyYlHaYAIMeYIphxHi1t7sETbkSNdOpB5HzpmqmotfolxtOSf4ZOJUxrpy6eun+aH7QFYUCIMMY6ldZ89vlvucsZw8ope0/e2TzG6/aH9x8qXcUuyVOkZFIgk/VA5j+XblrXo/GVEGVjDsxhp7whXjwiesZqlZ9kMR4XUg6QfjmPSpU8m22xqVI7n3leFz0pfwTinfYe2/MrB+0ND8xRvdE7n4UXIBSePBsHjFxCaJcPiA6n2l9/tDz9Kti4kModTmVhII5g6itfGeBLfstbO51U9GGx/XImq72L4kVLYW5oyk5J5R7Se4yfjQcMLlFku8QlcrCVgqQwkFTup12mD5EAiKQ3uHhTNvE4i10CvIHxKmPeadY1TsBJpM+AJOorWCtuAGzwDEW3z28Sk3FZj3lsQwTxEtGcSJO450sucQcgFkwF0EkTkVDprOyGPPamfF+GF7RTvns9CokAnfMNyCJBg/HY0252ce2VcE3yP8Act2xBAB2A1LKRswnfWCKVKL9FGNw1JTuvosjW2AzLgMj/Vu4a85KnqAHcH0jWqn2udmCO1h7ToSCShVWBiDlgANO+XQyDA1rZxPHtcvPcvLke4S0rKjXkNOW0HXrQ1/iBACi5cYfwsTAI2IG1Cp1sa8e1hHAlFsZ7ohiNiI/ztHnW7EcTtOviEnlSe9fLEDNLHqRv60tu4oqSCpkaEHl7qV0nN2yjrKC0oNfKGkbV5dwrgByPDP38yOlZcLGb2lIPJuXw/vTmyrFShMgjppVCx0Syy2TsrxFzc7tznthYAOsDoP5Z5fmaacX7GW3BNk5Gj2Tqv5il3AeEtackka7R0351c8NqNqdBuK2ETpsoXAsJcstcS4hBGX0Ptag8xXldJS2PKpQ0FZr/Z/xA/vLJ+2v3MP/AF+dXEk1KldDg6XJqe4ao3bLBvburircgyMxHJhsfeNPd51KldLgyPJYuFY/6RaW4NJ3A5HmPj/ajfo/l8alStW6OewLicGSI0pdf7PIwgz199SpWmAmN7I27oAuFmjmSfzpHjP2e212a4R9rb5VKlc1ZybXAKeyFkaG2p8ybgPxFyPlW7EcADlItooRSpPiYvtGZj05eu9SpXGWEWOzp6AecUZa4EBvrXtStOMTwYzIo+0IEGpUrDgm2alSpWBH/9k=">
            <a:hlinkClick r:id="rId5"/>
          </p:cNvPr>
          <p:cNvSpPr>
            <a:spLocks noChangeAspect="1" noChangeArrowheads="1"/>
          </p:cNvSpPr>
          <p:nvPr/>
        </p:nvSpPr>
        <p:spPr bwMode="auto">
          <a:xfrm>
            <a:off x="155575" y="-395288"/>
            <a:ext cx="1266825"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00" name="Picture 16" descr="See full size image">
            <a:hlinkClick r:id="rId6"/>
          </p:cNvPr>
          <p:cNvPicPr>
            <a:picLocks noChangeAspect="1" noChangeArrowheads="1"/>
          </p:cNvPicPr>
          <p:nvPr/>
        </p:nvPicPr>
        <p:blipFill>
          <a:blip r:embed="rId7" cstate="print"/>
          <a:srcRect/>
          <a:stretch>
            <a:fillRect/>
          </a:stretch>
        </p:blipFill>
        <p:spPr bwMode="auto">
          <a:xfrm>
            <a:off x="4953000" y="4114800"/>
            <a:ext cx="3543300" cy="2362200"/>
          </a:xfrm>
          <a:prstGeom prst="rect">
            <a:avLst/>
          </a:prstGeom>
          <a:noFill/>
        </p:spPr>
      </p:pic>
      <p:pic>
        <p:nvPicPr>
          <p:cNvPr id="16402" name="Picture 18" descr="See full size image">
            <a:hlinkClick r:id="rId8"/>
          </p:cNvPr>
          <p:cNvPicPr>
            <a:picLocks noGrp="1" noChangeAspect="1" noChangeArrowheads="1"/>
          </p:cNvPicPr>
          <p:nvPr>
            <p:ph sz="quarter" idx="2"/>
          </p:nvPr>
        </p:nvPicPr>
        <p:blipFill>
          <a:blip r:embed="rId9" cstate="print"/>
          <a:srcRect/>
          <a:stretch>
            <a:fillRect/>
          </a:stretch>
        </p:blipFill>
        <p:spPr bwMode="auto">
          <a:xfrm>
            <a:off x="5715000" y="1447800"/>
            <a:ext cx="16002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7884"/>
                                        </p:tgtEl>
                                        <p:attrNameLst>
                                          <p:attrName>style.visibility</p:attrName>
                                        </p:attrNameLst>
                                      </p:cBhvr>
                                      <p:to>
                                        <p:strVal val="visible"/>
                                      </p:to>
                                    </p:set>
                                    <p:animEffect transition="in" filter="slide(fromBottom)">
                                      <p:cBhvr>
                                        <p:cTn id="7" dur="500"/>
                                        <p:tgtEl>
                                          <p:spTgt spid="20788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7886"/>
                                        </p:tgtEl>
                                        <p:attrNameLst>
                                          <p:attrName>style.visibility</p:attrName>
                                        </p:attrNameLst>
                                      </p:cBhvr>
                                      <p:to>
                                        <p:strVal val="visible"/>
                                      </p:to>
                                    </p:set>
                                    <p:animEffect transition="in" filter="slide(fromBottom)">
                                      <p:cBhvr>
                                        <p:cTn id="12" dur="500"/>
                                        <p:tgtEl>
                                          <p:spTgt spid="207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36" name="Rectangle 20"/>
          <p:cNvSpPr>
            <a:spLocks noGrp="1" noChangeArrowheads="1"/>
          </p:cNvSpPr>
          <p:nvPr>
            <p:ph type="title" sz="quarter"/>
          </p:nvPr>
        </p:nvSpPr>
        <p:spPr>
          <a:xfrm>
            <a:off x="228600" y="457200"/>
            <a:ext cx="7893050" cy="877888"/>
          </a:xfrm>
        </p:spPr>
        <p:txBody>
          <a:bodyPr/>
          <a:lstStyle/>
          <a:p>
            <a:pPr eaLnBrk="1" hangingPunct="1">
              <a:defRPr/>
            </a:pPr>
            <a:r>
              <a:rPr lang="en-US" sz="8800" b="0" i="1" dirty="0" smtClean="0">
                <a:solidFill>
                  <a:srgbClr val="FF0000"/>
                </a:solidFill>
                <a:effectLst>
                  <a:outerShdw blurRad="38100" dist="38100" dir="2700000" algn="tl">
                    <a:srgbClr val="C0C0C0"/>
                  </a:outerShdw>
                </a:effectLst>
                <a:latin typeface="Impact" pitchFamily="34" charset="0"/>
              </a:rPr>
              <a:t>Crossover Skills</a:t>
            </a:r>
          </a:p>
        </p:txBody>
      </p:sp>
      <p:pic>
        <p:nvPicPr>
          <p:cNvPr id="214028" name="Picture 12" descr="001-1"/>
          <p:cNvPicPr>
            <a:picLocks noGrp="1" noChangeAspect="1" noChangeArrowheads="1"/>
          </p:cNvPicPr>
          <p:nvPr>
            <p:ph sz="quarter" idx="1"/>
          </p:nvPr>
        </p:nvPicPr>
        <p:blipFill>
          <a:blip r:embed="rId3" cstate="print"/>
          <a:stretch>
            <a:fillRect/>
          </a:stretch>
        </p:blipFill>
        <p:spPr>
          <a:xfrm>
            <a:off x="1535906" y="1779588"/>
            <a:ext cx="3048000" cy="2286000"/>
          </a:xfrm>
        </p:spPr>
      </p:pic>
      <p:pic>
        <p:nvPicPr>
          <p:cNvPr id="214029" name="Picture 13" descr="06COLPAC117J6240"/>
          <p:cNvPicPr>
            <a:picLocks noGrp="1" noChangeAspect="1" noChangeArrowheads="1"/>
          </p:cNvPicPr>
          <p:nvPr>
            <p:ph sz="quarter" idx="3"/>
          </p:nvPr>
        </p:nvPicPr>
        <p:blipFill>
          <a:blip r:embed="rId4" cstate="print"/>
          <a:stretch>
            <a:fillRect/>
          </a:stretch>
        </p:blipFill>
        <p:spPr>
          <a:xfrm>
            <a:off x="1883289" y="4224338"/>
            <a:ext cx="2353235" cy="2300287"/>
          </a:xfrm>
        </p:spPr>
      </p:pic>
      <p:sp>
        <p:nvSpPr>
          <p:cNvPr id="17414" name="Line 16"/>
          <p:cNvSpPr>
            <a:spLocks noChangeShapeType="1"/>
          </p:cNvSpPr>
          <p:nvPr/>
        </p:nvSpPr>
        <p:spPr bwMode="auto">
          <a:xfrm>
            <a:off x="4724400" y="2819400"/>
            <a:ext cx="609600" cy="0"/>
          </a:xfrm>
          <a:prstGeom prst="line">
            <a:avLst/>
          </a:prstGeom>
          <a:noFill/>
          <a:ln w="104775">
            <a:solidFill>
              <a:schemeClr val="tx2"/>
            </a:solidFill>
            <a:round/>
            <a:headEnd/>
            <a:tailEnd type="triangle" w="med" len="med"/>
          </a:ln>
        </p:spPr>
        <p:txBody>
          <a:bodyPr/>
          <a:lstStyle/>
          <a:p>
            <a:endParaRPr lang="en-US"/>
          </a:p>
        </p:txBody>
      </p:sp>
      <p:sp>
        <p:nvSpPr>
          <p:cNvPr id="17415" name="Line 17"/>
          <p:cNvSpPr>
            <a:spLocks noChangeShapeType="1"/>
          </p:cNvSpPr>
          <p:nvPr/>
        </p:nvSpPr>
        <p:spPr bwMode="auto">
          <a:xfrm>
            <a:off x="4724400" y="5257800"/>
            <a:ext cx="609600" cy="0"/>
          </a:xfrm>
          <a:prstGeom prst="line">
            <a:avLst/>
          </a:prstGeom>
          <a:noFill/>
          <a:ln w="104775">
            <a:solidFill>
              <a:schemeClr val="tx2"/>
            </a:solidFill>
            <a:round/>
            <a:headEnd/>
            <a:tailEnd type="triangle" w="med" len="med"/>
          </a:ln>
        </p:spPr>
        <p:txBody>
          <a:bodyPr/>
          <a:lstStyle/>
          <a:p>
            <a:endParaRPr lang="en-US"/>
          </a:p>
        </p:txBody>
      </p:sp>
      <p:pic>
        <p:nvPicPr>
          <p:cNvPr id="17418" name="Picture 10" descr="muay thai stance, fighting stance, fighting stances, extreme fight stance"/>
          <p:cNvPicPr>
            <a:picLocks noGrp="1" noChangeAspect="1" noChangeArrowheads="1"/>
          </p:cNvPicPr>
          <p:nvPr>
            <p:ph sz="quarter" idx="2"/>
          </p:nvPr>
        </p:nvPicPr>
        <p:blipFill>
          <a:blip r:embed="rId5" cstate="print"/>
          <a:srcRect/>
          <a:stretch>
            <a:fillRect/>
          </a:stretch>
        </p:blipFill>
        <p:spPr bwMode="auto">
          <a:xfrm>
            <a:off x="5369188" y="1724940"/>
            <a:ext cx="3089012" cy="2466060"/>
          </a:xfrm>
          <a:prstGeom prst="rect">
            <a:avLst/>
          </a:prstGeom>
          <a:noFill/>
        </p:spPr>
      </p:pic>
      <p:pic>
        <p:nvPicPr>
          <p:cNvPr id="17422" name="Picture 14" descr="See full size image">
            <a:hlinkClick r:id="rId6"/>
          </p:cNvPr>
          <p:cNvPicPr>
            <a:picLocks noChangeAspect="1" noChangeArrowheads="1"/>
          </p:cNvPicPr>
          <p:nvPr/>
        </p:nvPicPr>
        <p:blipFill>
          <a:blip r:embed="rId7" cstate="print"/>
          <a:srcRect/>
          <a:stretch>
            <a:fillRect/>
          </a:stretch>
        </p:blipFill>
        <p:spPr bwMode="auto">
          <a:xfrm>
            <a:off x="6096000" y="4267200"/>
            <a:ext cx="1752600" cy="23467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4028"/>
                                        </p:tgtEl>
                                        <p:attrNameLst>
                                          <p:attrName>style.visibility</p:attrName>
                                        </p:attrNameLst>
                                      </p:cBhvr>
                                      <p:to>
                                        <p:strVal val="visible"/>
                                      </p:to>
                                    </p:set>
                                    <p:animEffect transition="in" filter="wheel(4)">
                                      <p:cBhvr>
                                        <p:cTn id="7" dur="500"/>
                                        <p:tgtEl>
                                          <p:spTgt spid="214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14029"/>
                                        </p:tgtEl>
                                        <p:attrNameLst>
                                          <p:attrName>style.visibility</p:attrName>
                                        </p:attrNameLst>
                                      </p:cBhvr>
                                      <p:to>
                                        <p:strVal val="visible"/>
                                      </p:to>
                                    </p:set>
                                    <p:animEffect transition="in" filter="wheel(4)">
                                      <p:cBhvr>
                                        <p:cTn id="12" dur="500"/>
                                        <p:tgtEl>
                                          <p:spTgt spid="214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sz="quarter"/>
          </p:nvPr>
        </p:nvSpPr>
        <p:spPr>
          <a:xfrm>
            <a:off x="228600" y="381000"/>
            <a:ext cx="8686800" cy="954088"/>
          </a:xfrm>
        </p:spPr>
        <p:txBody>
          <a:bodyPr/>
          <a:lstStyle/>
          <a:p>
            <a:pPr eaLnBrk="1" hangingPunct="1">
              <a:defRPr/>
            </a:pPr>
            <a:r>
              <a:rPr lang="en-US" sz="8800" b="0" i="1" dirty="0" smtClean="0">
                <a:solidFill>
                  <a:srgbClr val="FF0000"/>
                </a:solidFill>
                <a:effectLst>
                  <a:outerShdw blurRad="38100" dist="38100" dir="2700000" algn="tl">
                    <a:srgbClr val="C0C0C0"/>
                  </a:outerShdw>
                </a:effectLst>
                <a:latin typeface="Impact" pitchFamily="34" charset="0"/>
              </a:rPr>
              <a:t>Crossover Skills</a:t>
            </a:r>
          </a:p>
        </p:txBody>
      </p:sp>
      <p:pic>
        <p:nvPicPr>
          <p:cNvPr id="215050" name="Picture 10" descr="06colNCAA379J8621"/>
          <p:cNvPicPr>
            <a:picLocks noGrp="1" noChangeAspect="1" noChangeArrowheads="1"/>
          </p:cNvPicPr>
          <p:nvPr>
            <p:ph sz="quarter" idx="3"/>
          </p:nvPr>
        </p:nvPicPr>
        <p:blipFill>
          <a:blip r:embed="rId3" cstate="print"/>
          <a:srcRect r="10417"/>
          <a:stretch>
            <a:fillRect/>
          </a:stretch>
        </p:blipFill>
        <p:spPr>
          <a:xfrm>
            <a:off x="685800" y="4114800"/>
            <a:ext cx="3505200" cy="2611438"/>
          </a:xfrm>
        </p:spPr>
      </p:pic>
      <p:sp>
        <p:nvSpPr>
          <p:cNvPr id="18439" name="Line 19"/>
          <p:cNvSpPr>
            <a:spLocks noChangeShapeType="1"/>
          </p:cNvSpPr>
          <p:nvPr/>
        </p:nvSpPr>
        <p:spPr bwMode="auto">
          <a:xfrm>
            <a:off x="4419600" y="2514600"/>
            <a:ext cx="609600" cy="0"/>
          </a:xfrm>
          <a:prstGeom prst="line">
            <a:avLst/>
          </a:prstGeom>
          <a:noFill/>
          <a:ln w="104775">
            <a:solidFill>
              <a:schemeClr val="tx2"/>
            </a:solidFill>
            <a:round/>
            <a:headEnd/>
            <a:tailEnd type="triangle" w="med" len="med"/>
          </a:ln>
        </p:spPr>
        <p:txBody>
          <a:bodyPr/>
          <a:lstStyle/>
          <a:p>
            <a:endParaRPr lang="en-US"/>
          </a:p>
        </p:txBody>
      </p:sp>
      <p:sp>
        <p:nvSpPr>
          <p:cNvPr id="18440" name="Line 20"/>
          <p:cNvSpPr>
            <a:spLocks noChangeShapeType="1"/>
          </p:cNvSpPr>
          <p:nvPr/>
        </p:nvSpPr>
        <p:spPr bwMode="auto">
          <a:xfrm>
            <a:off x="4267200" y="5257800"/>
            <a:ext cx="609600" cy="0"/>
          </a:xfrm>
          <a:prstGeom prst="line">
            <a:avLst/>
          </a:prstGeom>
          <a:noFill/>
          <a:ln w="104775">
            <a:solidFill>
              <a:schemeClr val="tx2"/>
            </a:solidFill>
            <a:round/>
            <a:headEnd/>
            <a:tailEnd type="triangle" w="med" len="med"/>
          </a:ln>
        </p:spPr>
        <p:txBody>
          <a:bodyPr/>
          <a:lstStyle/>
          <a:p>
            <a:endParaRPr lang="en-US"/>
          </a:p>
        </p:txBody>
      </p:sp>
      <p:pic>
        <p:nvPicPr>
          <p:cNvPr id="18442" name="Picture 10" descr="http://assets.sbnation.com/assets/388670/carwinmir111.jpg"/>
          <p:cNvPicPr>
            <a:picLocks noGrp="1" noChangeAspect="1" noChangeArrowheads="1"/>
          </p:cNvPicPr>
          <p:nvPr>
            <p:ph sz="quarter" idx="4"/>
          </p:nvPr>
        </p:nvPicPr>
        <p:blipFill>
          <a:blip r:embed="rId4" cstate="print"/>
          <a:srcRect/>
          <a:stretch>
            <a:fillRect/>
          </a:stretch>
        </p:blipFill>
        <p:spPr bwMode="auto">
          <a:xfrm>
            <a:off x="5894639" y="4191000"/>
            <a:ext cx="2079121" cy="2498725"/>
          </a:xfrm>
          <a:prstGeom prst="rect">
            <a:avLst/>
          </a:prstGeom>
          <a:noFill/>
        </p:spPr>
      </p:pic>
      <p:pic>
        <p:nvPicPr>
          <p:cNvPr id="18446" name="Picture 14" descr="http://farm4.static.flickr.com/3082/2707878905_1b78880101.jpg?v=0"/>
          <p:cNvPicPr>
            <a:picLocks noChangeAspect="1" noChangeArrowheads="1"/>
          </p:cNvPicPr>
          <p:nvPr/>
        </p:nvPicPr>
        <p:blipFill>
          <a:blip r:embed="rId5" cstate="print"/>
          <a:srcRect/>
          <a:stretch>
            <a:fillRect/>
          </a:stretch>
        </p:blipFill>
        <p:spPr bwMode="auto">
          <a:xfrm>
            <a:off x="5257800" y="1676400"/>
            <a:ext cx="3162300" cy="2106092"/>
          </a:xfrm>
          <a:prstGeom prst="rect">
            <a:avLst/>
          </a:prstGeom>
          <a:noFill/>
        </p:spPr>
      </p:pic>
      <p:pic>
        <p:nvPicPr>
          <p:cNvPr id="18448" name="Picture 16" descr="See full size image">
            <a:hlinkClick r:id="rId6"/>
          </p:cNvPr>
          <p:cNvPicPr>
            <a:picLocks noGrp="1" noChangeAspect="1" noChangeArrowheads="1"/>
          </p:cNvPicPr>
          <p:nvPr>
            <p:ph sz="quarter" idx="1"/>
          </p:nvPr>
        </p:nvPicPr>
        <p:blipFill>
          <a:blip r:embed="rId7" cstate="print"/>
          <a:srcRect/>
          <a:stretch>
            <a:fillRect/>
          </a:stretch>
        </p:blipFill>
        <p:spPr bwMode="auto">
          <a:xfrm>
            <a:off x="1143000" y="1600200"/>
            <a:ext cx="21336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5050"/>
                                        </p:tgtEl>
                                        <p:attrNameLst>
                                          <p:attrName>style.visibility</p:attrName>
                                        </p:attrNameLst>
                                      </p:cBhvr>
                                      <p:to>
                                        <p:strVal val="visible"/>
                                      </p:to>
                                    </p:set>
                                    <p:animEffect transition="in" filter="strips(downLeft)">
                                      <p:cBhvr>
                                        <p:cTn id="7"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381000"/>
            <a:ext cx="9144000" cy="914400"/>
          </a:xfrm>
        </p:spPr>
        <p:txBody>
          <a:bodyPr/>
          <a:lstStyle/>
          <a:p>
            <a:pPr eaLnBrk="1" hangingPunct="1">
              <a:defRPr/>
            </a:pPr>
            <a:r>
              <a:rPr lang="en-US" sz="5400" b="0" dirty="0" err="1" smtClean="0">
                <a:solidFill>
                  <a:srgbClr val="FF0000"/>
                </a:solidFill>
                <a:effectLst>
                  <a:outerShdw blurRad="38100" dist="38100" dir="2700000" algn="tl">
                    <a:srgbClr val="C0C0C0"/>
                  </a:outerShdw>
                </a:effectLst>
                <a:latin typeface="Impact" pitchFamily="34" charset="0"/>
              </a:rPr>
              <a:t>MMA</a:t>
            </a:r>
            <a:r>
              <a:rPr lang="en-US" sz="4400" b="0" dirty="0" err="1" smtClean="0">
                <a:solidFill>
                  <a:srgbClr val="FF0000"/>
                </a:solidFill>
                <a:effectLst>
                  <a:outerShdw blurRad="38100" dist="38100" dir="2700000" algn="tl">
                    <a:srgbClr val="C0C0C0"/>
                  </a:outerShdw>
                </a:effectLst>
                <a:latin typeface="Impact" pitchFamily="34" charset="0"/>
              </a:rPr>
              <a:t>+</a:t>
            </a:r>
            <a:r>
              <a:rPr lang="en-US" sz="5400" b="0" dirty="0" err="1" smtClean="0">
                <a:solidFill>
                  <a:srgbClr val="FF0000"/>
                </a:solidFill>
                <a:effectLst>
                  <a:outerShdw blurRad="38100" dist="38100" dir="2700000" algn="tl">
                    <a:srgbClr val="C0C0C0"/>
                  </a:outerShdw>
                </a:effectLst>
                <a:latin typeface="Impact" pitchFamily="34" charset="0"/>
              </a:rPr>
              <a:t>Wrestling</a:t>
            </a:r>
            <a:r>
              <a:rPr lang="en-US" sz="4400" b="0" dirty="0" smtClean="0">
                <a:solidFill>
                  <a:srgbClr val="FF0000"/>
                </a:solidFill>
                <a:effectLst>
                  <a:outerShdw blurRad="38100" dist="38100" dir="2700000" algn="tl">
                    <a:srgbClr val="C0C0C0"/>
                  </a:outerShdw>
                </a:effectLst>
                <a:latin typeface="Impact" pitchFamily="34" charset="0"/>
              </a:rPr>
              <a:t>=</a:t>
            </a:r>
            <a:r>
              <a:rPr lang="en-US" sz="5400" b="0" dirty="0" smtClean="0">
                <a:solidFill>
                  <a:srgbClr val="FF0000"/>
                </a:solidFill>
                <a:effectLst>
                  <a:outerShdw blurRad="38100" dist="38100" dir="2700000" algn="tl">
                    <a:srgbClr val="C0C0C0"/>
                  </a:outerShdw>
                </a:effectLst>
                <a:latin typeface="Impact" pitchFamily="34" charset="0"/>
              </a:rPr>
              <a:t>Success </a:t>
            </a:r>
            <a:r>
              <a:rPr lang="en-US" sz="4000" b="0" dirty="0" smtClean="0">
                <a:solidFill>
                  <a:srgbClr val="FF0000"/>
                </a:solidFill>
                <a:effectLst>
                  <a:outerShdw blurRad="38100" dist="38100" dir="2700000" algn="tl">
                    <a:srgbClr val="C0C0C0"/>
                  </a:outerShdw>
                </a:effectLst>
                <a:latin typeface="Impact" pitchFamily="34" charset="0"/>
              </a:rPr>
              <a:t>X</a:t>
            </a:r>
            <a:r>
              <a:rPr lang="en-US" sz="4800" b="0" dirty="0" smtClean="0">
                <a:solidFill>
                  <a:srgbClr val="FF0000"/>
                </a:solidFill>
                <a:effectLst>
                  <a:outerShdw blurRad="38100" dist="38100" dir="2700000" algn="tl">
                    <a:srgbClr val="C0C0C0"/>
                  </a:outerShdw>
                </a:effectLst>
                <a:latin typeface="Impact" pitchFamily="34" charset="0"/>
              </a:rPr>
              <a:t> </a:t>
            </a:r>
            <a:r>
              <a:rPr lang="en-US" sz="5400" b="0" dirty="0" smtClean="0">
                <a:solidFill>
                  <a:srgbClr val="FF0000"/>
                </a:solidFill>
                <a:effectLst>
                  <a:outerShdw blurRad="38100" dist="38100" dir="2700000" algn="tl">
                    <a:srgbClr val="C0C0C0"/>
                  </a:outerShdw>
                </a:effectLst>
                <a:latin typeface="Impact" pitchFamily="34" charset="0"/>
              </a:rPr>
              <a:t>2</a:t>
            </a:r>
          </a:p>
        </p:txBody>
      </p:sp>
      <p:sp>
        <p:nvSpPr>
          <p:cNvPr id="20483" name="Rectangle 3"/>
          <p:cNvSpPr>
            <a:spLocks noGrp="1" noChangeArrowheads="1"/>
          </p:cNvSpPr>
          <p:nvPr>
            <p:ph idx="1"/>
          </p:nvPr>
        </p:nvSpPr>
        <p:spPr>
          <a:xfrm>
            <a:off x="381000" y="1905000"/>
            <a:ext cx="8374063" cy="4751388"/>
          </a:xfrm>
        </p:spPr>
        <p:txBody>
          <a:bodyPr/>
          <a:lstStyle/>
          <a:p>
            <a:pPr eaLnBrk="1" hangingPunct="1">
              <a:lnSpc>
                <a:spcPct val="90000"/>
              </a:lnSpc>
            </a:pPr>
            <a:endParaRPr lang="en-US" smtClean="0"/>
          </a:p>
          <a:p>
            <a:pPr eaLnBrk="1" hangingPunct="1">
              <a:lnSpc>
                <a:spcPct val="90000"/>
              </a:lnSpc>
              <a:buFontTx/>
              <a:buNone/>
            </a:pPr>
            <a:endParaRPr lang="en-US" smtClean="0"/>
          </a:p>
        </p:txBody>
      </p:sp>
      <p:sp>
        <p:nvSpPr>
          <p:cNvPr id="250884" name="Text Box 4"/>
          <p:cNvSpPr txBox="1">
            <a:spLocks noChangeArrowheads="1"/>
          </p:cNvSpPr>
          <p:nvPr/>
        </p:nvSpPr>
        <p:spPr bwMode="auto">
          <a:xfrm>
            <a:off x="304800" y="1600200"/>
            <a:ext cx="8534400" cy="4862870"/>
          </a:xfrm>
          <a:prstGeom prst="rect">
            <a:avLst/>
          </a:prstGeom>
          <a:noFill/>
          <a:ln w="9525">
            <a:noFill/>
            <a:miter lim="800000"/>
            <a:headEnd/>
            <a:tailEnd/>
          </a:ln>
          <a:effectLst/>
        </p:spPr>
        <p:txBody>
          <a:bodyPr>
            <a:spAutoFit/>
          </a:bodyPr>
          <a:lstStyle/>
          <a:p>
            <a:pPr algn="ctr">
              <a:spcBef>
                <a:spcPct val="50000"/>
              </a:spcBef>
              <a:defRPr/>
            </a:pPr>
            <a:r>
              <a:rPr lang="en-US" sz="2000" dirty="0"/>
              <a:t>"I felt like I needed to bring [wrestling] back after the Machida fight," said Evans, who posted back-to-back knockout wins over Chuck Liddell and Forrest Griffin before the loss to Machida. "One thing that happens sometimes when you find success in one area – and I found success standing up – I kind of forgot about the area where I was strongest." </a:t>
            </a:r>
            <a:br>
              <a:rPr lang="en-US" sz="2000" dirty="0"/>
            </a:br>
            <a:r>
              <a:rPr lang="en-US" sz="2000" dirty="0"/>
              <a:t/>
            </a:r>
            <a:br>
              <a:rPr lang="en-US" sz="2000" dirty="0"/>
            </a:br>
            <a:r>
              <a:rPr lang="en-US" sz="2000" dirty="0"/>
              <a:t>Evans said his return to wrestling is part of his win-first mentality. </a:t>
            </a:r>
            <a:br>
              <a:rPr lang="en-US" sz="2000" dirty="0"/>
            </a:br>
            <a:r>
              <a:rPr lang="en-US" sz="2000" dirty="0"/>
              <a:t/>
            </a:r>
            <a:br>
              <a:rPr lang="en-US" sz="2000" dirty="0"/>
            </a:br>
            <a:r>
              <a:rPr lang="en-US" sz="2000" dirty="0"/>
              <a:t>"Me doing wrestling now is just going to be something I do from here on out," he said. "Because no matter how far (I get) in my stand-up, I've always got to remember that my bread and butter is my wrestling, and everything else stems from that." </a:t>
            </a:r>
            <a:endParaRPr lang="en-US" sz="2000" dirty="0" smtClean="0"/>
          </a:p>
          <a:p>
            <a:pPr algn="ctr">
              <a:spcBef>
                <a:spcPct val="50000"/>
              </a:spcBef>
              <a:defRPr/>
            </a:pPr>
            <a:r>
              <a:rPr lang="en-US" sz="2000" dirty="0" smtClean="0"/>
              <a:t>-</a:t>
            </a:r>
            <a:r>
              <a:rPr lang="en-US" sz="2000" dirty="0" err="1" smtClean="0"/>
              <a:t>Rashaad</a:t>
            </a:r>
            <a:r>
              <a:rPr lang="en-US" sz="2000" dirty="0" smtClean="0"/>
              <a:t> Evans – former UFC Champion</a:t>
            </a:r>
            <a:r>
              <a:rPr lang="en-US" sz="3200" dirty="0"/>
              <a:t/>
            </a:r>
            <a:br>
              <a:rPr lang="en-US" sz="3200" dirty="0"/>
            </a:br>
            <a:endParaRPr lang="en-US" sz="4000" b="1" dirty="0">
              <a:solidFill>
                <a:srgbClr val="CC99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533400"/>
            <a:ext cx="9144000" cy="914400"/>
          </a:xfrm>
        </p:spPr>
        <p:txBody>
          <a:bodyPr/>
          <a:lstStyle/>
          <a:p>
            <a:pPr eaLnBrk="1" hangingPunct="1">
              <a:defRPr/>
            </a:pPr>
            <a:r>
              <a:rPr lang="en-US" sz="5400" b="0" dirty="0" err="1" smtClean="0">
                <a:solidFill>
                  <a:srgbClr val="FF0000"/>
                </a:solidFill>
                <a:effectLst>
                  <a:outerShdw blurRad="38100" dist="38100" dir="2700000" algn="tl">
                    <a:srgbClr val="C0C0C0"/>
                  </a:outerShdw>
                </a:effectLst>
                <a:latin typeface="Impact" pitchFamily="34" charset="0"/>
              </a:rPr>
              <a:t>Football</a:t>
            </a:r>
            <a:r>
              <a:rPr lang="en-US" sz="4400" b="0" dirty="0" err="1" smtClean="0">
                <a:solidFill>
                  <a:srgbClr val="FF0000"/>
                </a:solidFill>
                <a:effectLst>
                  <a:outerShdw blurRad="38100" dist="38100" dir="2700000" algn="tl">
                    <a:srgbClr val="C0C0C0"/>
                  </a:outerShdw>
                </a:effectLst>
                <a:latin typeface="Impact" pitchFamily="34" charset="0"/>
              </a:rPr>
              <a:t>+</a:t>
            </a:r>
            <a:r>
              <a:rPr lang="en-US" sz="5400" b="0" dirty="0" err="1" smtClean="0">
                <a:solidFill>
                  <a:srgbClr val="FF0000"/>
                </a:solidFill>
                <a:effectLst>
                  <a:outerShdw blurRad="38100" dist="38100" dir="2700000" algn="tl">
                    <a:srgbClr val="C0C0C0"/>
                  </a:outerShdw>
                </a:effectLst>
                <a:latin typeface="Impact" pitchFamily="34" charset="0"/>
              </a:rPr>
              <a:t>Wrestling</a:t>
            </a:r>
            <a:r>
              <a:rPr lang="en-US" sz="4400" b="0" dirty="0" smtClean="0">
                <a:solidFill>
                  <a:srgbClr val="FF0000"/>
                </a:solidFill>
                <a:effectLst>
                  <a:outerShdw blurRad="38100" dist="38100" dir="2700000" algn="tl">
                    <a:srgbClr val="C0C0C0"/>
                  </a:outerShdw>
                </a:effectLst>
                <a:latin typeface="Impact" pitchFamily="34" charset="0"/>
              </a:rPr>
              <a:t>=</a:t>
            </a:r>
            <a:r>
              <a:rPr lang="en-US" sz="5400" b="0" dirty="0" smtClean="0">
                <a:solidFill>
                  <a:srgbClr val="FF0000"/>
                </a:solidFill>
                <a:effectLst>
                  <a:outerShdw blurRad="38100" dist="38100" dir="2700000" algn="tl">
                    <a:srgbClr val="C0C0C0"/>
                  </a:outerShdw>
                </a:effectLst>
                <a:latin typeface="Impact" pitchFamily="34" charset="0"/>
              </a:rPr>
              <a:t>Success </a:t>
            </a:r>
            <a:r>
              <a:rPr lang="en-US" sz="4000" b="0" dirty="0" smtClean="0">
                <a:solidFill>
                  <a:srgbClr val="FF0000"/>
                </a:solidFill>
                <a:effectLst>
                  <a:outerShdw blurRad="38100" dist="38100" dir="2700000" algn="tl">
                    <a:srgbClr val="C0C0C0"/>
                  </a:outerShdw>
                </a:effectLst>
                <a:latin typeface="Impact" pitchFamily="34" charset="0"/>
              </a:rPr>
              <a:t>X</a:t>
            </a:r>
            <a:r>
              <a:rPr lang="en-US" sz="4800" b="0" dirty="0" smtClean="0">
                <a:solidFill>
                  <a:srgbClr val="FF0000"/>
                </a:solidFill>
                <a:effectLst>
                  <a:outerShdw blurRad="38100" dist="38100" dir="2700000" algn="tl">
                    <a:srgbClr val="C0C0C0"/>
                  </a:outerShdw>
                </a:effectLst>
                <a:latin typeface="Impact" pitchFamily="34" charset="0"/>
              </a:rPr>
              <a:t> </a:t>
            </a:r>
            <a:r>
              <a:rPr lang="en-US" sz="5400" b="0" dirty="0" smtClean="0">
                <a:solidFill>
                  <a:srgbClr val="FF0000"/>
                </a:solidFill>
                <a:effectLst>
                  <a:outerShdw blurRad="38100" dist="38100" dir="2700000" algn="tl">
                    <a:srgbClr val="C0C0C0"/>
                  </a:outerShdw>
                </a:effectLst>
                <a:latin typeface="Impact" pitchFamily="34" charset="0"/>
              </a:rPr>
              <a:t>2</a:t>
            </a:r>
          </a:p>
        </p:txBody>
      </p:sp>
      <p:sp>
        <p:nvSpPr>
          <p:cNvPr id="21507" name="Rectangle 3"/>
          <p:cNvSpPr>
            <a:spLocks noGrp="1" noChangeArrowheads="1"/>
          </p:cNvSpPr>
          <p:nvPr>
            <p:ph idx="1"/>
          </p:nvPr>
        </p:nvSpPr>
        <p:spPr>
          <a:xfrm>
            <a:off x="381000" y="1905000"/>
            <a:ext cx="8374063" cy="4751388"/>
          </a:xfrm>
        </p:spPr>
        <p:txBody>
          <a:bodyPr/>
          <a:lstStyle/>
          <a:p>
            <a:pPr eaLnBrk="1" hangingPunct="1">
              <a:lnSpc>
                <a:spcPct val="90000"/>
              </a:lnSpc>
            </a:pPr>
            <a:endParaRPr lang="en-US" smtClean="0"/>
          </a:p>
          <a:p>
            <a:pPr eaLnBrk="1" hangingPunct="1">
              <a:lnSpc>
                <a:spcPct val="90000"/>
              </a:lnSpc>
              <a:buFontTx/>
              <a:buNone/>
            </a:pPr>
            <a:endParaRPr lang="en-US" smtClean="0"/>
          </a:p>
        </p:txBody>
      </p:sp>
      <p:sp>
        <p:nvSpPr>
          <p:cNvPr id="21508" name="Text Box 5"/>
          <p:cNvSpPr txBox="1">
            <a:spLocks noChangeArrowheads="1"/>
          </p:cNvSpPr>
          <p:nvPr/>
        </p:nvSpPr>
        <p:spPr bwMode="auto">
          <a:xfrm>
            <a:off x="152400" y="1676400"/>
            <a:ext cx="8763000" cy="3816429"/>
          </a:xfrm>
          <a:prstGeom prst="rect">
            <a:avLst/>
          </a:prstGeom>
          <a:noFill/>
          <a:ln w="9525">
            <a:noFill/>
            <a:miter lim="800000"/>
            <a:headEnd/>
            <a:tailEnd/>
          </a:ln>
        </p:spPr>
        <p:txBody>
          <a:bodyPr>
            <a:spAutoFit/>
          </a:bodyPr>
          <a:lstStyle/>
          <a:p>
            <a:pPr algn="ctr"/>
            <a:r>
              <a:rPr lang="en-US" sz="3200" dirty="0"/>
              <a:t>“Wrestling in my opinion is still the greatest sport there is because of the one-on-one nature of it,” Ray said. “There is no other sport that is as hand-to-hand, all combat as wrestling.”</a:t>
            </a:r>
            <a:endParaRPr lang="en-US" sz="900" b="1" dirty="0">
              <a:solidFill>
                <a:srgbClr val="CC9900"/>
              </a:solidFill>
            </a:endParaRPr>
          </a:p>
          <a:p>
            <a:pPr algn="ctr"/>
            <a:r>
              <a:rPr lang="en-US" sz="2400" b="1" dirty="0" smtClean="0">
                <a:solidFill>
                  <a:srgbClr val="CC9900"/>
                </a:solidFill>
              </a:rPr>
              <a:t>Curtis Ray, </a:t>
            </a:r>
            <a:endParaRPr lang="en-US" sz="2400" b="1" dirty="0">
              <a:solidFill>
                <a:srgbClr val="CC9900"/>
              </a:solidFill>
            </a:endParaRPr>
          </a:p>
          <a:p>
            <a:pPr algn="ctr"/>
            <a:r>
              <a:rPr lang="en-US" sz="2400" b="1" dirty="0" smtClean="0">
                <a:solidFill>
                  <a:srgbClr val="CC9900"/>
                </a:solidFill>
              </a:rPr>
              <a:t>Former Arizona State Wrestler</a:t>
            </a:r>
          </a:p>
          <a:p>
            <a:pPr algn="ctr"/>
            <a:r>
              <a:rPr lang="en-US" sz="2400" b="1" dirty="0" smtClean="0">
                <a:solidFill>
                  <a:srgbClr val="CC9900"/>
                </a:solidFill>
              </a:rPr>
              <a:t>Teammate to 4 UFC wrestlers </a:t>
            </a:r>
            <a:endParaRPr lang="en-US" sz="2400" b="1" dirty="0">
              <a:solidFill>
                <a:srgbClr val="CC9900"/>
              </a:solidFill>
            </a:endParaRPr>
          </a:p>
          <a:p>
            <a:pPr>
              <a:spcBef>
                <a:spcPct val="50000"/>
              </a:spcBef>
            </a:pP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3" name="Rectangle 7"/>
          <p:cNvSpPr>
            <a:spLocks noGrp="1" noChangeArrowheads="1"/>
          </p:cNvSpPr>
          <p:nvPr>
            <p:ph type="title"/>
          </p:nvPr>
        </p:nvSpPr>
        <p:spPr>
          <a:xfrm>
            <a:off x="0" y="609600"/>
            <a:ext cx="9144000" cy="954088"/>
          </a:xfrm>
        </p:spPr>
        <p:txBody>
          <a:bodyPr/>
          <a:lstStyle/>
          <a:p>
            <a:pPr algn="ctr" eaLnBrk="1" hangingPunct="1">
              <a:defRPr/>
            </a:pPr>
            <a:r>
              <a:rPr lang="en-US" sz="6000" b="0" dirty="0" smtClean="0">
                <a:solidFill>
                  <a:srgbClr val="FF0000"/>
                </a:solidFill>
                <a:effectLst>
                  <a:outerShdw blurRad="38100" dist="38100" dir="2700000" algn="tl">
                    <a:srgbClr val="C0C0C0"/>
                  </a:outerShdw>
                </a:effectLst>
                <a:latin typeface="Impact" pitchFamily="34" charset="0"/>
              </a:rPr>
              <a:t>YOU WANT TO TRAIN FOR THE UFC?</a:t>
            </a:r>
          </a:p>
        </p:txBody>
      </p:sp>
      <p:sp>
        <p:nvSpPr>
          <p:cNvPr id="4099" name="Text Box 8"/>
          <p:cNvSpPr txBox="1">
            <a:spLocks noChangeArrowheads="1"/>
          </p:cNvSpPr>
          <p:nvPr/>
        </p:nvSpPr>
        <p:spPr bwMode="auto">
          <a:xfrm>
            <a:off x="0" y="2362200"/>
            <a:ext cx="9144000" cy="4031873"/>
          </a:xfrm>
          <a:prstGeom prst="rect">
            <a:avLst/>
          </a:prstGeom>
          <a:noFill/>
          <a:ln w="9525">
            <a:noFill/>
            <a:miter lim="800000"/>
            <a:headEnd/>
            <a:tailEnd/>
          </a:ln>
        </p:spPr>
        <p:txBody>
          <a:bodyPr>
            <a:spAutoFit/>
          </a:bodyPr>
          <a:lstStyle/>
          <a:p>
            <a:pPr algn="ctr"/>
            <a:r>
              <a:rPr lang="en-US" sz="3200" dirty="0" smtClean="0">
                <a:solidFill>
                  <a:srgbClr val="FF0000"/>
                </a:solidFill>
              </a:rPr>
              <a:t>"</a:t>
            </a:r>
            <a:r>
              <a:rPr lang="en-US" sz="3200" i="1" dirty="0" smtClean="0"/>
              <a:t>I personally think that the very best skill for MMA is wrestling, I think that’s the number one base to come from because those guys just flat out dictate where the fight takes place.</a:t>
            </a:r>
            <a:endParaRPr lang="en-US" sz="3200" dirty="0">
              <a:solidFill>
                <a:srgbClr val="FF0000"/>
              </a:solidFill>
            </a:endParaRPr>
          </a:p>
          <a:p>
            <a:pPr algn="ctr"/>
            <a:endParaRPr lang="en-US" sz="3200" dirty="0">
              <a:solidFill>
                <a:srgbClr val="FF0000"/>
              </a:solidFill>
            </a:endParaRPr>
          </a:p>
          <a:p>
            <a:pPr algn="ctr"/>
            <a:r>
              <a:rPr lang="en-US" sz="2400" dirty="0" smtClean="0">
                <a:solidFill>
                  <a:srgbClr val="FF0000"/>
                </a:solidFill>
              </a:rPr>
              <a:t>Joe Rogan – UFC Commentator</a:t>
            </a:r>
            <a:endParaRPr lang="en-US" sz="2400" dirty="0">
              <a:solidFill>
                <a:srgbClr val="FF0000"/>
              </a:solidFill>
            </a:endParaRPr>
          </a:p>
          <a:p>
            <a:pPr algn="ctr"/>
            <a:r>
              <a:rPr lang="en-US" sz="2400" dirty="0">
                <a:solidFill>
                  <a:srgbClr val="FF0000"/>
                </a:solidFill>
              </a:rPr>
              <a:t> Fall </a:t>
            </a:r>
            <a:r>
              <a:rPr lang="en-US" sz="2400" dirty="0" smtClean="0">
                <a:solidFill>
                  <a:srgbClr val="FF0000"/>
                </a:solidFill>
              </a:rPr>
              <a:t>2010</a:t>
            </a:r>
            <a:endParaRPr lang="en-US" sz="2400" dirty="0">
              <a:solidFill>
                <a:srgbClr val="FF0000"/>
              </a:solidFill>
            </a:endParaRPr>
          </a:p>
          <a:p>
            <a:pPr algn="ctr"/>
            <a:endParaRPr lang="en-US" sz="2400" dirty="0">
              <a:solidFill>
                <a:schemeClr val="tx2"/>
              </a:solidFill>
            </a:endParaRPr>
          </a:p>
          <a:p>
            <a:pPr algn="ct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533400"/>
            <a:ext cx="8458200" cy="1295400"/>
          </a:xfrm>
        </p:spPr>
        <p:txBody>
          <a:bodyPr/>
          <a:lstStyle/>
          <a:p>
            <a:pPr eaLnBrk="1" hangingPunct="1">
              <a:defRPr/>
            </a:pPr>
            <a:r>
              <a:rPr lang="en-US" sz="4400" b="0" dirty="0" smtClean="0">
                <a:solidFill>
                  <a:srgbClr val="FF0000"/>
                </a:solidFill>
                <a:effectLst>
                  <a:outerShdw blurRad="38100" dist="38100" dir="2700000" algn="tl">
                    <a:srgbClr val="C0C0C0"/>
                  </a:outerShdw>
                </a:effectLst>
                <a:latin typeface="Impact" pitchFamily="34" charset="0"/>
              </a:rPr>
              <a:t>A </a:t>
            </a:r>
            <a:r>
              <a:rPr lang="en-US" sz="4400" b="0" i="1" dirty="0" smtClean="0">
                <a:solidFill>
                  <a:srgbClr val="FF0000"/>
                </a:solidFill>
                <a:effectLst>
                  <a:outerShdw blurRad="38100" dist="38100" dir="2700000" algn="tl">
                    <a:srgbClr val="C0C0C0"/>
                  </a:outerShdw>
                </a:effectLst>
                <a:latin typeface="Impact" pitchFamily="34" charset="0"/>
              </a:rPr>
              <a:t>Look at  our recent MMA Athletes</a:t>
            </a:r>
          </a:p>
        </p:txBody>
      </p:sp>
      <p:sp>
        <p:nvSpPr>
          <p:cNvPr id="22531" name="Rectangle 7"/>
          <p:cNvSpPr>
            <a:spLocks noGrp="1" noChangeArrowheads="1"/>
          </p:cNvSpPr>
          <p:nvPr>
            <p:ph idx="1"/>
          </p:nvPr>
        </p:nvSpPr>
        <p:spPr>
          <a:xfrm>
            <a:off x="304800" y="1600200"/>
            <a:ext cx="7696200" cy="5257800"/>
          </a:xfrm>
          <a:ln>
            <a:solidFill>
              <a:schemeClr val="accent1"/>
            </a:solidFill>
          </a:ln>
        </p:spPr>
        <p:txBody>
          <a:bodyPr/>
          <a:lstStyle/>
          <a:p>
            <a:pPr eaLnBrk="1" hangingPunct="1"/>
            <a:r>
              <a:rPr lang="en-US" b="1" dirty="0" smtClean="0">
                <a:solidFill>
                  <a:srgbClr val="FF0000"/>
                </a:solidFill>
              </a:rPr>
              <a:t>Dominique Smith </a:t>
            </a:r>
            <a:r>
              <a:rPr lang="en-US" b="1" dirty="0" smtClean="0">
                <a:solidFill>
                  <a:srgbClr val="CC9900"/>
                </a:solidFill>
              </a:rPr>
              <a:t>– Jeff High Grad ‘09 – HHC Champ – 2-1 in MMA</a:t>
            </a:r>
          </a:p>
          <a:p>
            <a:pPr eaLnBrk="1" hangingPunct="1"/>
            <a:r>
              <a:rPr lang="en-US" b="1" dirty="0" smtClean="0">
                <a:solidFill>
                  <a:srgbClr val="FF3300"/>
                </a:solidFill>
              </a:rPr>
              <a:t>Wes Koch </a:t>
            </a:r>
            <a:r>
              <a:rPr lang="en-US" b="1" dirty="0" smtClean="0">
                <a:solidFill>
                  <a:srgbClr val="CC9900"/>
                </a:solidFill>
              </a:rPr>
              <a:t>– Jeff High ‘99 – State Qualifier’s – MMA Fighter</a:t>
            </a:r>
          </a:p>
          <a:p>
            <a:pPr eaLnBrk="1" hangingPunct="1"/>
            <a:r>
              <a:rPr lang="en-US" b="1" dirty="0" smtClean="0">
                <a:solidFill>
                  <a:srgbClr val="FF0000"/>
                </a:solidFill>
              </a:rPr>
              <a:t>Jimmy Wright </a:t>
            </a:r>
            <a:r>
              <a:rPr lang="en-US" b="1" dirty="0" smtClean="0">
                <a:solidFill>
                  <a:srgbClr val="CC9900"/>
                </a:solidFill>
              </a:rPr>
              <a:t>– Jeff High ’04 – Conference Champ – MMA Athlete</a:t>
            </a:r>
          </a:p>
          <a:p>
            <a:pPr eaLnBrk="1" hangingPunct="1"/>
            <a:r>
              <a:rPr lang="en-US" b="1" dirty="0" smtClean="0">
                <a:solidFill>
                  <a:srgbClr val="FF0000"/>
                </a:solidFill>
              </a:rPr>
              <a:t>Coach Maddox </a:t>
            </a:r>
            <a:r>
              <a:rPr lang="en-US" b="1" dirty="0" smtClean="0">
                <a:solidFill>
                  <a:srgbClr val="CC9900"/>
                </a:solidFill>
              </a:rPr>
              <a:t>– college wrestler, </a:t>
            </a:r>
            <a:r>
              <a:rPr lang="en-US" b="1" dirty="0" err="1" smtClean="0">
                <a:solidFill>
                  <a:srgbClr val="CC9900"/>
                </a:solidFill>
              </a:rPr>
              <a:t>proffessional</a:t>
            </a:r>
            <a:r>
              <a:rPr lang="en-US" b="1" dirty="0" smtClean="0">
                <a:solidFill>
                  <a:srgbClr val="CC9900"/>
                </a:solidFill>
              </a:rPr>
              <a:t> football, undefeated in boxing and MMA!</a:t>
            </a:r>
          </a:p>
          <a:p>
            <a:pPr eaLnBrk="1" hangingPunct="1"/>
            <a:r>
              <a:rPr lang="en-US" b="1" dirty="0" smtClean="0">
                <a:solidFill>
                  <a:srgbClr val="FF0000"/>
                </a:solidFill>
              </a:rPr>
              <a:t>Josh </a:t>
            </a:r>
            <a:r>
              <a:rPr lang="en-US" b="1" dirty="0" err="1" smtClean="0">
                <a:solidFill>
                  <a:srgbClr val="FF0000"/>
                </a:solidFill>
              </a:rPr>
              <a:t>Stith</a:t>
            </a:r>
            <a:r>
              <a:rPr lang="en-US" b="1" dirty="0" smtClean="0">
                <a:solidFill>
                  <a:srgbClr val="FF0000"/>
                </a:solidFill>
              </a:rPr>
              <a:t> </a:t>
            </a:r>
            <a:r>
              <a:rPr lang="en-US" b="1" dirty="0" smtClean="0">
                <a:solidFill>
                  <a:srgbClr val="CC9900"/>
                </a:solidFill>
              </a:rPr>
              <a:t>– ’99 grad – 2x SQ undefeated MMA athlete</a:t>
            </a:r>
          </a:p>
          <a:p>
            <a:pPr eaLnBrk="1" hangingPunct="1"/>
            <a:endParaRPr lang="en-US" sz="3200" b="1" dirty="0" smtClean="0">
              <a:solidFill>
                <a:srgbClr val="CC99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http://www.toqonline.com/wp-content/uploads/2009/07/lesnar-mir.jpg"/>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p:spPr>
      </p:pic>
      <p:sp>
        <p:nvSpPr>
          <p:cNvPr id="24578" name="Rectangle 2"/>
          <p:cNvSpPr>
            <a:spLocks noGrp="1" noChangeArrowheads="1"/>
          </p:cNvSpPr>
          <p:nvPr>
            <p:ph type="title"/>
          </p:nvPr>
        </p:nvSpPr>
        <p:spPr>
          <a:xfrm>
            <a:off x="152400" y="2286000"/>
            <a:ext cx="8991600" cy="649288"/>
          </a:xfrm>
        </p:spPr>
        <p:txBody>
          <a:bodyPr/>
          <a:lstStyle/>
          <a:p>
            <a:pPr eaLnBrk="1" hangingPunct="1"/>
            <a:r>
              <a:rPr lang="en-US" b="0" u="sng" dirty="0" smtClean="0">
                <a:solidFill>
                  <a:srgbClr val="FF0000"/>
                </a:solidFill>
                <a:latin typeface="Impact" pitchFamily="34" charset="0"/>
              </a:rPr>
              <a:t>Stance</a:t>
            </a:r>
            <a:r>
              <a:rPr lang="en-US" b="0" dirty="0" smtClean="0">
                <a:solidFill>
                  <a:srgbClr val="FF0000"/>
                </a:solidFill>
                <a:latin typeface="Impact" pitchFamily="34" charset="0"/>
              </a:rPr>
              <a:t>, </a:t>
            </a:r>
            <a:r>
              <a:rPr lang="en-US" b="0" u="sng" dirty="0" smtClean="0">
                <a:solidFill>
                  <a:srgbClr val="FF0000"/>
                </a:solidFill>
                <a:latin typeface="Impact" pitchFamily="34" charset="0"/>
              </a:rPr>
              <a:t>Motion</a:t>
            </a:r>
            <a:r>
              <a:rPr lang="en-US" b="0" dirty="0" smtClean="0">
                <a:solidFill>
                  <a:srgbClr val="FF0000"/>
                </a:solidFill>
                <a:latin typeface="Impact" pitchFamily="34" charset="0"/>
              </a:rPr>
              <a:t>, </a:t>
            </a:r>
            <a:r>
              <a:rPr lang="en-US" b="0" u="sng" dirty="0" smtClean="0">
                <a:solidFill>
                  <a:srgbClr val="FF0000"/>
                </a:solidFill>
                <a:latin typeface="Impact" pitchFamily="34" charset="0"/>
              </a:rPr>
              <a:t>Level Change</a:t>
            </a:r>
            <a:r>
              <a:rPr lang="en-US" b="0" dirty="0" smtClean="0">
                <a:solidFill>
                  <a:srgbClr val="FF0000"/>
                </a:solidFill>
                <a:latin typeface="Impact" pitchFamily="34" charset="0"/>
              </a:rPr>
              <a:t>, </a:t>
            </a:r>
            <a:r>
              <a:rPr lang="en-US" b="0" u="sng" dirty="0" smtClean="0">
                <a:solidFill>
                  <a:srgbClr val="FF0000"/>
                </a:solidFill>
                <a:latin typeface="Impact" pitchFamily="34" charset="0"/>
              </a:rPr>
              <a:t>Penetration Step</a:t>
            </a:r>
          </a:p>
        </p:txBody>
      </p:sp>
      <p:sp>
        <p:nvSpPr>
          <p:cNvPr id="248839" name="Text Box 7"/>
          <p:cNvSpPr txBox="1">
            <a:spLocks noChangeArrowheads="1"/>
          </p:cNvSpPr>
          <p:nvPr/>
        </p:nvSpPr>
        <p:spPr bwMode="auto">
          <a:xfrm>
            <a:off x="2286000" y="4191000"/>
            <a:ext cx="54864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CC3300"/>
                </a:solidFill>
                <a:effectLst>
                  <a:outerShdw blurRad="38100" dist="38100" dir="2700000" algn="tl">
                    <a:srgbClr val="C0C0C0"/>
                  </a:outerShdw>
                </a:effectLst>
                <a:latin typeface="Impact" pitchFamily="34" charset="0"/>
              </a:rPr>
              <a:t>FUNDAMENTALS EVERYDAY</a:t>
            </a:r>
          </a:p>
        </p:txBody>
      </p:sp>
      <p:sp>
        <p:nvSpPr>
          <p:cNvPr id="24581" name="Text Box 8"/>
          <p:cNvSpPr txBox="1">
            <a:spLocks noChangeArrowheads="1"/>
          </p:cNvSpPr>
          <p:nvPr/>
        </p:nvSpPr>
        <p:spPr bwMode="auto">
          <a:xfrm>
            <a:off x="0" y="1447800"/>
            <a:ext cx="9144000" cy="862013"/>
          </a:xfrm>
          <a:prstGeom prst="rect">
            <a:avLst/>
          </a:prstGeom>
          <a:noFill/>
          <a:ln w="9525">
            <a:noFill/>
            <a:miter lim="800000"/>
            <a:headEnd/>
            <a:tailEnd/>
          </a:ln>
        </p:spPr>
        <p:txBody>
          <a:bodyPr>
            <a:spAutoFit/>
          </a:bodyPr>
          <a:lstStyle/>
          <a:p>
            <a:pPr algn="ctr">
              <a:spcBef>
                <a:spcPct val="50000"/>
              </a:spcBef>
            </a:pPr>
            <a:r>
              <a:rPr lang="en-US" sz="2000">
                <a:solidFill>
                  <a:srgbClr val="CC9900"/>
                </a:solidFill>
                <a:latin typeface="Impact" pitchFamily="34" charset="0"/>
              </a:rPr>
              <a:t>Three Months </a:t>
            </a:r>
            <a:r>
              <a:rPr lang="en-US">
                <a:solidFill>
                  <a:srgbClr val="CC9900"/>
                </a:solidFill>
                <a:latin typeface="Impact" pitchFamily="34" charset="0"/>
              </a:rPr>
              <a:t>of </a:t>
            </a:r>
            <a:r>
              <a:rPr lang="en-US" sz="2000">
                <a:solidFill>
                  <a:srgbClr val="CC9900"/>
                </a:solidFill>
                <a:latin typeface="Impact" pitchFamily="34" charset="0"/>
              </a:rPr>
              <a:t>Constant Improvement </a:t>
            </a:r>
            <a:r>
              <a:rPr lang="en-US">
                <a:solidFill>
                  <a:srgbClr val="CC9900"/>
                </a:solidFill>
                <a:latin typeface="Impact" pitchFamily="34" charset="0"/>
              </a:rPr>
              <a:t>of </a:t>
            </a:r>
          </a:p>
          <a:p>
            <a:pPr algn="ctr">
              <a:spcBef>
                <a:spcPct val="50000"/>
              </a:spcBef>
            </a:pPr>
            <a:r>
              <a:rPr lang="en-US" sz="2000">
                <a:solidFill>
                  <a:srgbClr val="CC9900"/>
                </a:solidFill>
                <a:latin typeface="Impact" pitchFamily="34" charset="0"/>
              </a:rPr>
              <a:t>Fundamental Skills and Toughness Training!</a:t>
            </a:r>
          </a:p>
        </p:txBody>
      </p:sp>
      <p:sp>
        <p:nvSpPr>
          <p:cNvPr id="248841" name="Rectangle 9"/>
          <p:cNvSpPr>
            <a:spLocks noChangeArrowheads="1"/>
          </p:cNvSpPr>
          <p:nvPr/>
        </p:nvSpPr>
        <p:spPr bwMode="auto">
          <a:xfrm>
            <a:off x="152400" y="228600"/>
            <a:ext cx="8991600" cy="1600200"/>
          </a:xfrm>
          <a:prstGeom prst="rect">
            <a:avLst/>
          </a:prstGeom>
          <a:noFill/>
          <a:ln w="9525">
            <a:noFill/>
            <a:miter lim="800000"/>
            <a:headEnd/>
            <a:tailEnd/>
          </a:ln>
          <a:effectLst/>
        </p:spPr>
        <p:txBody>
          <a:bodyPr anchor="ctr"/>
          <a:lstStyle/>
          <a:p>
            <a:pPr algn="ctr">
              <a:defRPr/>
            </a:pPr>
            <a:r>
              <a:rPr lang="en-US" sz="5400" i="1" dirty="0" smtClean="0">
                <a:solidFill>
                  <a:srgbClr val="FF0000"/>
                </a:solidFill>
                <a:effectLst>
                  <a:outerShdw blurRad="38100" dist="38100" dir="2700000" algn="tl">
                    <a:srgbClr val="C0C0C0"/>
                  </a:outerShdw>
                </a:effectLst>
                <a:latin typeface="Impact" pitchFamily="34" charset="0"/>
              </a:rPr>
              <a:t>Jeffersonville Strong </a:t>
            </a:r>
            <a:r>
              <a:rPr lang="en-US" sz="5400" i="1" dirty="0">
                <a:solidFill>
                  <a:srgbClr val="FF0000"/>
                </a:solidFill>
                <a:effectLst>
                  <a:outerShdw blurRad="38100" dist="38100" dir="2700000" algn="tl">
                    <a:srgbClr val="C0C0C0"/>
                  </a:outerShdw>
                </a:effectLst>
                <a:latin typeface="Impact" pitchFamily="34" charset="0"/>
              </a:rPr>
              <a:t>Basics…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09800"/>
            <a:ext cx="8991600" cy="4495800"/>
          </a:xfrm>
        </p:spPr>
        <p:txBody>
          <a:bodyPr/>
          <a:lstStyle/>
          <a:p>
            <a:pPr eaLnBrk="1" hangingPunct="1"/>
            <a:r>
              <a:rPr lang="en-US" sz="2000" dirty="0" smtClean="0">
                <a:solidFill>
                  <a:srgbClr val="7030A0"/>
                </a:solidFill>
                <a:latin typeface="Georgia" pitchFamily="18" charset="0"/>
              </a:rPr>
              <a:t/>
            </a:r>
            <a:br>
              <a:rPr lang="en-US" sz="2000" dirty="0" smtClean="0">
                <a:solidFill>
                  <a:srgbClr val="7030A0"/>
                </a:solidFill>
                <a:latin typeface="Georgia" pitchFamily="18" charset="0"/>
              </a:rPr>
            </a:br>
            <a:r>
              <a:rPr lang="en-US" sz="2000" dirty="0" smtClean="0">
                <a:solidFill>
                  <a:srgbClr val="FF0000"/>
                </a:solidFill>
                <a:latin typeface="Georgia" pitchFamily="18" charset="0"/>
              </a:rPr>
              <a:t/>
            </a:r>
            <a:br>
              <a:rPr lang="en-US" sz="2000" dirty="0" smtClean="0">
                <a:solidFill>
                  <a:srgbClr val="FF0000"/>
                </a:solidFill>
                <a:latin typeface="Georgia" pitchFamily="18" charset="0"/>
              </a:rPr>
            </a:br>
            <a:r>
              <a:rPr lang="en-US" sz="2000" dirty="0" smtClean="0">
                <a:solidFill>
                  <a:srgbClr val="FF0000"/>
                </a:solidFill>
                <a:latin typeface="Georgia" pitchFamily="18" charset="0"/>
              </a:rPr>
              <a:t>GENERAL INFORMATION</a:t>
            </a:r>
            <a:br>
              <a:rPr lang="en-US" sz="2000" dirty="0" smtClean="0">
                <a:solidFill>
                  <a:srgbClr val="FF0000"/>
                </a:solidFill>
                <a:latin typeface="Georgia" pitchFamily="18" charset="0"/>
              </a:rPr>
            </a:br>
            <a:r>
              <a:rPr lang="en-US" sz="2000" b="0" u="sng" dirty="0" smtClean="0">
                <a:solidFill>
                  <a:srgbClr val="FF0000"/>
                </a:solidFill>
                <a:latin typeface="Georgia" pitchFamily="18" charset="0"/>
              </a:rPr>
              <a:t/>
            </a:r>
            <a:br>
              <a:rPr lang="en-US" sz="2000" b="0" u="sng" dirty="0" smtClean="0">
                <a:solidFill>
                  <a:srgbClr val="FF0000"/>
                </a:solidFill>
                <a:latin typeface="Georgia" pitchFamily="18" charset="0"/>
              </a:rPr>
            </a:br>
            <a:r>
              <a:rPr lang="en-US" sz="2000" b="0" dirty="0" smtClean="0">
                <a:solidFill>
                  <a:srgbClr val="FF0000"/>
                </a:solidFill>
                <a:latin typeface="Georgia" pitchFamily="18" charset="0"/>
              </a:rPr>
              <a:t>Practice begins Monday, November 2</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You will receive all practice gear at that time</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You will need a pair of wrestling shoes  </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Football players do not need a physical form</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Practice will begin at 2:45 everyday</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Practices will finish at approximately 5:00pm for our Development Team</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
            </a:r>
            <a:br>
              <a:rPr lang="en-US" sz="2000" b="0" dirty="0" smtClean="0">
                <a:solidFill>
                  <a:srgbClr val="FF0000"/>
                </a:solidFill>
                <a:latin typeface="Georgia" pitchFamily="18" charset="0"/>
              </a:rPr>
            </a:br>
            <a:r>
              <a:rPr lang="en-US" sz="2000" b="0" dirty="0" smtClean="0">
                <a:solidFill>
                  <a:srgbClr val="FF0000"/>
                </a:solidFill>
                <a:latin typeface="Georgia" pitchFamily="18" charset="0"/>
              </a:rPr>
              <a:t>       </a:t>
            </a:r>
            <a:r>
              <a:rPr lang="en-US" sz="2000" b="0" i="1" dirty="0" smtClean="0">
                <a:solidFill>
                  <a:srgbClr val="FF0000"/>
                </a:solidFill>
                <a:latin typeface="Georgia" pitchFamily="18" charset="0"/>
              </a:rPr>
              <a:t>Every wrestler will wrestle competitions. No one sits the bench!</a:t>
            </a:r>
            <a:r>
              <a:rPr lang="en-US" sz="2000" b="0" u="sng" dirty="0" smtClean="0">
                <a:solidFill>
                  <a:srgbClr val="FF0000"/>
                </a:solidFill>
                <a:latin typeface="Impact" pitchFamily="34" charset="0"/>
              </a:rPr>
              <a:t/>
            </a:r>
            <a:br>
              <a:rPr lang="en-US" sz="2000" b="0" u="sng" dirty="0" smtClean="0">
                <a:solidFill>
                  <a:srgbClr val="FF0000"/>
                </a:solidFill>
                <a:latin typeface="Impact" pitchFamily="34" charset="0"/>
              </a:rPr>
            </a:br>
            <a:r>
              <a:rPr lang="en-US" sz="2400" b="0" u="sng" dirty="0" smtClean="0">
                <a:solidFill>
                  <a:srgbClr val="7030A0"/>
                </a:solidFill>
                <a:latin typeface="Impact" pitchFamily="34" charset="0"/>
              </a:rPr>
              <a:t/>
            </a:r>
            <a:br>
              <a:rPr lang="en-US" sz="2400" b="0" u="sng" dirty="0" smtClean="0">
                <a:solidFill>
                  <a:srgbClr val="7030A0"/>
                </a:solidFill>
                <a:latin typeface="Impact" pitchFamily="34" charset="0"/>
              </a:rPr>
            </a:br>
            <a:r>
              <a:rPr lang="en-US" sz="2400" b="0" u="sng" dirty="0" smtClean="0">
                <a:solidFill>
                  <a:srgbClr val="7030A0"/>
                </a:solidFill>
                <a:latin typeface="Impact" pitchFamily="34" charset="0"/>
              </a:rPr>
              <a:t/>
            </a:r>
            <a:br>
              <a:rPr lang="en-US" sz="2400" b="0" u="sng" dirty="0" smtClean="0">
                <a:solidFill>
                  <a:srgbClr val="7030A0"/>
                </a:solidFill>
                <a:latin typeface="Impact" pitchFamily="34" charset="0"/>
              </a:rPr>
            </a:br>
            <a:r>
              <a:rPr lang="en-US" sz="2400" b="0" u="sng" dirty="0" smtClean="0">
                <a:solidFill>
                  <a:srgbClr val="7030A0"/>
                </a:solidFill>
                <a:latin typeface="Impact" pitchFamily="34" charset="0"/>
              </a:rPr>
              <a:t> </a:t>
            </a:r>
          </a:p>
        </p:txBody>
      </p:sp>
      <p:sp>
        <p:nvSpPr>
          <p:cNvPr id="25603" name="Text Box 8"/>
          <p:cNvSpPr txBox="1">
            <a:spLocks noChangeArrowheads="1"/>
          </p:cNvSpPr>
          <p:nvPr/>
        </p:nvSpPr>
        <p:spPr bwMode="auto">
          <a:xfrm>
            <a:off x="0" y="1600200"/>
            <a:ext cx="9144000" cy="400050"/>
          </a:xfrm>
          <a:prstGeom prst="rect">
            <a:avLst/>
          </a:prstGeom>
          <a:noFill/>
          <a:ln w="9525">
            <a:noFill/>
            <a:miter lim="800000"/>
            <a:headEnd/>
            <a:tailEnd/>
          </a:ln>
        </p:spPr>
        <p:txBody>
          <a:bodyPr>
            <a:spAutoFit/>
          </a:bodyPr>
          <a:lstStyle/>
          <a:p>
            <a:pPr algn="ctr">
              <a:spcBef>
                <a:spcPct val="50000"/>
              </a:spcBef>
            </a:pPr>
            <a:r>
              <a:rPr lang="en-US" sz="2000" dirty="0" smtClean="0">
                <a:solidFill>
                  <a:srgbClr val="CC9900"/>
                </a:solidFill>
                <a:latin typeface="Impact" pitchFamily="34" charset="0"/>
              </a:rPr>
              <a:t>Making Athlete’s Into Champions!</a:t>
            </a:r>
            <a:endParaRPr lang="en-US" sz="2000" dirty="0">
              <a:solidFill>
                <a:srgbClr val="CC9900"/>
              </a:solidFill>
              <a:latin typeface="Impact" pitchFamily="34" charset="0"/>
            </a:endParaRPr>
          </a:p>
        </p:txBody>
      </p:sp>
      <p:sp>
        <p:nvSpPr>
          <p:cNvPr id="248841" name="Rectangle 9"/>
          <p:cNvSpPr>
            <a:spLocks noChangeArrowheads="1"/>
          </p:cNvSpPr>
          <p:nvPr/>
        </p:nvSpPr>
        <p:spPr bwMode="auto">
          <a:xfrm>
            <a:off x="152400" y="228600"/>
            <a:ext cx="8991600" cy="1600200"/>
          </a:xfrm>
          <a:prstGeom prst="rect">
            <a:avLst/>
          </a:prstGeom>
          <a:noFill/>
          <a:ln w="9525">
            <a:noFill/>
            <a:miter lim="800000"/>
            <a:headEnd/>
            <a:tailEnd/>
          </a:ln>
          <a:effectLst/>
        </p:spPr>
        <p:txBody>
          <a:bodyPr anchor="ctr"/>
          <a:lstStyle/>
          <a:p>
            <a:pPr algn="ctr">
              <a:defRPr/>
            </a:pPr>
            <a:r>
              <a:rPr lang="en-US" sz="5400" i="1" dirty="0" smtClean="0">
                <a:solidFill>
                  <a:srgbClr val="FF0000"/>
                </a:solidFill>
                <a:effectLst>
                  <a:outerShdw blurRad="38100" dist="38100" dir="2700000" algn="tl">
                    <a:srgbClr val="C0C0C0"/>
                  </a:outerShdw>
                </a:effectLst>
                <a:latin typeface="Impact" pitchFamily="34" charset="0"/>
              </a:rPr>
              <a:t>Jeffersonville Wrestling</a:t>
            </a:r>
            <a:endParaRPr lang="en-US" sz="5400" i="1" dirty="0">
              <a:solidFill>
                <a:srgbClr val="FF0000"/>
              </a:solidFill>
              <a:effectLst>
                <a:outerShdw blurRad="38100" dist="38100" dir="2700000" algn="tl">
                  <a:srgbClr val="C0C0C0"/>
                </a:outerShdw>
              </a:effectLst>
              <a:latin typeface="Impac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14600"/>
            <a:ext cx="6553200" cy="649287"/>
          </a:xfrm>
        </p:spPr>
        <p:txBody>
          <a:bodyPr/>
          <a:lstStyle/>
          <a:p>
            <a:r>
              <a:rPr lang="en-US" dirty="0" smtClean="0"/>
              <a:t>Come out – I promise 3 things will happen – </a:t>
            </a:r>
            <a:br>
              <a:rPr lang="en-US" dirty="0" smtClean="0"/>
            </a:br>
            <a:r>
              <a:rPr lang="en-US" dirty="0" smtClean="0"/>
              <a:t>1) Better takedowns</a:t>
            </a:r>
            <a:br>
              <a:rPr lang="en-US" dirty="0" smtClean="0"/>
            </a:br>
            <a:r>
              <a:rPr lang="en-US" dirty="0" smtClean="0"/>
              <a:t>2) Better throws</a:t>
            </a:r>
            <a:br>
              <a:rPr lang="en-US" dirty="0" smtClean="0"/>
            </a:br>
            <a:r>
              <a:rPr lang="en-US" dirty="0" smtClean="0"/>
              <a:t>3) better top man work!</a:t>
            </a:r>
            <a:endParaRPr lang="en-US" dirty="0"/>
          </a:p>
        </p:txBody>
      </p:sp>
      <p:sp>
        <p:nvSpPr>
          <p:cNvPr id="4" name="Rectangle 9"/>
          <p:cNvSpPr>
            <a:spLocks noChangeArrowheads="1"/>
          </p:cNvSpPr>
          <p:nvPr/>
        </p:nvSpPr>
        <p:spPr bwMode="auto">
          <a:xfrm>
            <a:off x="152400" y="228600"/>
            <a:ext cx="8991600" cy="1600200"/>
          </a:xfrm>
          <a:prstGeom prst="rect">
            <a:avLst/>
          </a:prstGeom>
          <a:noFill/>
          <a:ln w="9525">
            <a:noFill/>
            <a:miter lim="800000"/>
            <a:headEnd/>
            <a:tailEnd/>
          </a:ln>
          <a:effectLst/>
        </p:spPr>
        <p:txBody>
          <a:bodyPr anchor="ctr"/>
          <a:lstStyle/>
          <a:p>
            <a:pPr algn="ctr">
              <a:defRPr/>
            </a:pPr>
            <a:r>
              <a:rPr lang="en-US" sz="5400" i="1" dirty="0" smtClean="0">
                <a:solidFill>
                  <a:srgbClr val="FF0000"/>
                </a:solidFill>
                <a:effectLst>
                  <a:outerShdw blurRad="38100" dist="38100" dir="2700000" algn="tl">
                    <a:srgbClr val="C0C0C0"/>
                  </a:outerShdw>
                </a:effectLst>
                <a:latin typeface="Impact" pitchFamily="34" charset="0"/>
              </a:rPr>
              <a:t>Jeffersonville Wrestling</a:t>
            </a:r>
            <a:endParaRPr lang="en-US" sz="5400" i="1" dirty="0">
              <a:solidFill>
                <a:srgbClr val="FF0000"/>
              </a:solidFill>
              <a:effectLst>
                <a:outerShdw blurRad="38100" dist="38100" dir="2700000" algn="tl">
                  <a:srgbClr val="C0C0C0"/>
                </a:outerShdw>
              </a:effectLst>
              <a:latin typeface="Impact" pitchFamily="34" charset="0"/>
            </a:endParaRPr>
          </a:p>
        </p:txBody>
      </p:sp>
      <p:sp>
        <p:nvSpPr>
          <p:cNvPr id="5" name="Title 1"/>
          <p:cNvSpPr txBox="1">
            <a:spLocks/>
          </p:cNvSpPr>
          <p:nvPr/>
        </p:nvSpPr>
        <p:spPr bwMode="auto">
          <a:xfrm>
            <a:off x="457200" y="4191000"/>
            <a:ext cx="81534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
            </a:r>
            <a:br>
              <a:rPr kumimoji="0" lang="en-US" sz="3600" b="1" i="0" u="none" strike="noStrike" kern="0" cap="none" spc="0" normalizeH="0" baseline="0" noProof="0" dirty="0" smtClean="0">
                <a:ln>
                  <a:noFill/>
                </a:ln>
                <a:solidFill>
                  <a:schemeClr val="tx2"/>
                </a:solidFill>
                <a:effectLst/>
                <a:uLnTx/>
                <a:uFillTx/>
                <a:latin typeface="+mj-lt"/>
                <a:ea typeface="+mj-ea"/>
                <a:cs typeface="+mj-cs"/>
              </a:rPr>
            </a:br>
            <a:r>
              <a:rPr kumimoji="0" lang="en-US" sz="3600" b="1" i="0" u="none" strike="noStrike" kern="0" cap="none" spc="0" normalizeH="0" baseline="0" noProof="0" dirty="0" smtClean="0">
                <a:ln>
                  <a:noFill/>
                </a:ln>
                <a:solidFill>
                  <a:schemeClr val="tx2"/>
                </a:solidFill>
                <a:effectLst/>
                <a:uLnTx/>
                <a:uFillTx/>
                <a:latin typeface="+mj-lt"/>
                <a:ea typeface="+mj-ea"/>
                <a:cs typeface="+mj-cs"/>
              </a:rPr>
              <a:t>THREE</a:t>
            </a:r>
            <a:r>
              <a:rPr kumimoji="0" lang="en-US" sz="3600" b="1" i="0" u="none" strike="noStrike" kern="0" cap="none" spc="0" normalizeH="0" noProof="0" dirty="0" smtClean="0">
                <a:ln>
                  <a:noFill/>
                </a:ln>
                <a:solidFill>
                  <a:schemeClr val="tx2"/>
                </a:solidFill>
                <a:effectLst/>
                <a:uLnTx/>
                <a:uFillTx/>
                <a:latin typeface="+mj-lt"/>
                <a:ea typeface="+mj-ea"/>
                <a:cs typeface="+mj-cs"/>
              </a:rPr>
              <a:t> THINGS MAKING YOU A…. </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9"/>
          <p:cNvSpPr>
            <a:spLocks noChangeArrowheads="1"/>
          </p:cNvSpPr>
          <p:nvPr/>
        </p:nvSpPr>
        <p:spPr bwMode="auto">
          <a:xfrm>
            <a:off x="0" y="5029200"/>
            <a:ext cx="8991600" cy="1295400"/>
          </a:xfrm>
          <a:prstGeom prst="rect">
            <a:avLst/>
          </a:prstGeom>
          <a:noFill/>
          <a:ln w="9525">
            <a:noFill/>
            <a:miter lim="800000"/>
            <a:headEnd/>
            <a:tailEnd/>
          </a:ln>
          <a:effectLst/>
        </p:spPr>
        <p:txBody>
          <a:bodyPr anchor="ctr"/>
          <a:lstStyle/>
          <a:p>
            <a:pPr algn="ctr">
              <a:defRPr/>
            </a:pPr>
            <a:r>
              <a:rPr lang="en-US" sz="5400" i="1" dirty="0" smtClean="0">
                <a:solidFill>
                  <a:srgbClr val="FF0000"/>
                </a:solidFill>
                <a:effectLst>
                  <a:outerShdw blurRad="38100" dist="38100" dir="2700000" algn="tl">
                    <a:srgbClr val="C0C0C0"/>
                  </a:outerShdw>
                </a:effectLst>
                <a:latin typeface="Impact" pitchFamily="34" charset="0"/>
              </a:rPr>
              <a:t>BETTER  MMA ATHLETE!</a:t>
            </a:r>
            <a:endParaRPr lang="en-US" sz="5400" i="1" dirty="0">
              <a:solidFill>
                <a:srgbClr val="FF0000"/>
              </a:solidFill>
              <a:effectLst>
                <a:outerShdw blurRad="38100" dist="38100" dir="2700000" algn="tl">
                  <a:srgbClr val="C0C0C0"/>
                </a:outerShdw>
              </a:effectLst>
              <a:latin typeface="Impac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19400"/>
            <a:ext cx="6553200" cy="649287"/>
          </a:xfrm>
        </p:spPr>
        <p:txBody>
          <a:bodyPr/>
          <a:lstStyle/>
          <a:p>
            <a:r>
              <a:rPr lang="en-US" dirty="0" smtClean="0"/>
              <a:t>Join our GOLD CLUB, work with professional MMA </a:t>
            </a:r>
            <a:r>
              <a:rPr lang="en-US" dirty="0" err="1" smtClean="0"/>
              <a:t>fighers</a:t>
            </a:r>
            <a:r>
              <a:rPr lang="en-US" dirty="0" smtClean="0"/>
              <a:t> and receive this t-shirt:</a:t>
            </a:r>
            <a:endParaRPr lang="en-US" dirty="0"/>
          </a:p>
        </p:txBody>
      </p:sp>
      <p:sp>
        <p:nvSpPr>
          <p:cNvPr id="4" name="Rectangle 9"/>
          <p:cNvSpPr>
            <a:spLocks noChangeArrowheads="1"/>
          </p:cNvSpPr>
          <p:nvPr/>
        </p:nvSpPr>
        <p:spPr bwMode="auto">
          <a:xfrm>
            <a:off x="152400" y="228600"/>
            <a:ext cx="8991600" cy="1600200"/>
          </a:xfrm>
          <a:prstGeom prst="rect">
            <a:avLst/>
          </a:prstGeom>
          <a:noFill/>
          <a:ln w="9525">
            <a:noFill/>
            <a:miter lim="800000"/>
            <a:headEnd/>
            <a:tailEnd/>
          </a:ln>
          <a:effectLst/>
        </p:spPr>
        <p:txBody>
          <a:bodyPr anchor="ctr"/>
          <a:lstStyle/>
          <a:p>
            <a:pPr algn="ctr">
              <a:defRPr/>
            </a:pPr>
            <a:r>
              <a:rPr lang="en-US" sz="5400" i="1" dirty="0" smtClean="0">
                <a:solidFill>
                  <a:srgbClr val="FF0000"/>
                </a:solidFill>
                <a:effectLst>
                  <a:outerShdw blurRad="38100" dist="38100" dir="2700000" algn="tl">
                    <a:srgbClr val="C0C0C0"/>
                  </a:outerShdw>
                </a:effectLst>
                <a:latin typeface="Impact" pitchFamily="34" charset="0"/>
              </a:rPr>
              <a:t>Jeffersonville Wrestling</a:t>
            </a:r>
            <a:endParaRPr lang="en-US" sz="5400" i="1" dirty="0">
              <a:solidFill>
                <a:srgbClr val="FF0000"/>
              </a:solidFill>
              <a:effectLst>
                <a:outerShdw blurRad="38100" dist="38100" dir="2700000" algn="tl">
                  <a:srgbClr val="C0C0C0"/>
                </a:outerShdw>
              </a:effectLst>
              <a:latin typeface="Impact" pitchFamily="34" charset="0"/>
            </a:endParaRPr>
          </a:p>
        </p:txBody>
      </p:sp>
      <p:pic>
        <p:nvPicPr>
          <p:cNvPr id="10" name="Picture 9" descr="teamgold_b&amp;w.jpg"/>
          <p:cNvPicPr>
            <a:picLocks noChangeAspect="1"/>
          </p:cNvPicPr>
          <p:nvPr/>
        </p:nvPicPr>
        <p:blipFill>
          <a:blip r:embed="rId2" cstate="print"/>
          <a:stretch>
            <a:fillRect/>
          </a:stretch>
        </p:blipFill>
        <p:spPr>
          <a:xfrm>
            <a:off x="4572000" y="3810000"/>
            <a:ext cx="2416296" cy="24717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0" y="838200"/>
            <a:ext cx="9144000" cy="762000"/>
          </a:xfrm>
        </p:spPr>
        <p:txBody>
          <a:bodyPr/>
          <a:lstStyle/>
          <a:p>
            <a:pPr eaLnBrk="1" hangingPunct="1">
              <a:defRPr/>
            </a:pPr>
            <a:r>
              <a:rPr lang="en-US" sz="5400" b="0" dirty="0" smtClean="0">
                <a:solidFill>
                  <a:srgbClr val="FF0000"/>
                </a:solidFill>
                <a:effectLst>
                  <a:outerShdw blurRad="38100" dist="38100" dir="2700000" algn="tl">
                    <a:srgbClr val="C0C0C0"/>
                  </a:outerShdw>
                </a:effectLst>
                <a:latin typeface="Impact" pitchFamily="34" charset="0"/>
              </a:rPr>
              <a:t>Influence </a:t>
            </a:r>
            <a:r>
              <a:rPr lang="en-US" sz="4400" b="0" dirty="0" smtClean="0">
                <a:solidFill>
                  <a:srgbClr val="FF0000"/>
                </a:solidFill>
                <a:effectLst>
                  <a:outerShdw blurRad="38100" dist="38100" dir="2700000" algn="tl">
                    <a:srgbClr val="C0C0C0"/>
                  </a:outerShdw>
                </a:effectLst>
                <a:latin typeface="Impact" pitchFamily="34" charset="0"/>
              </a:rPr>
              <a:t>of </a:t>
            </a:r>
            <a:r>
              <a:rPr lang="en-US" sz="5400" b="0" dirty="0" smtClean="0">
                <a:solidFill>
                  <a:srgbClr val="FF0000"/>
                </a:solidFill>
                <a:effectLst>
                  <a:outerShdw blurRad="38100" dist="38100" dir="2700000" algn="tl">
                    <a:srgbClr val="C0C0C0"/>
                  </a:outerShdw>
                </a:effectLst>
                <a:latin typeface="Impact" pitchFamily="34" charset="0"/>
              </a:rPr>
              <a:t>Wrestling </a:t>
            </a:r>
            <a:r>
              <a:rPr lang="en-US" sz="4400" b="0" dirty="0" smtClean="0">
                <a:solidFill>
                  <a:srgbClr val="FF0000"/>
                </a:solidFill>
                <a:effectLst>
                  <a:outerShdw blurRad="38100" dist="38100" dir="2700000" algn="tl">
                    <a:srgbClr val="C0C0C0"/>
                  </a:outerShdw>
                </a:effectLst>
                <a:latin typeface="Impact" pitchFamily="34" charset="0"/>
              </a:rPr>
              <a:t>in the</a:t>
            </a:r>
            <a:r>
              <a:rPr lang="en-US" sz="5400" b="0" dirty="0" smtClean="0">
                <a:solidFill>
                  <a:srgbClr val="FF0000"/>
                </a:solidFill>
                <a:effectLst>
                  <a:outerShdw blurRad="38100" dist="38100" dir="2700000" algn="tl">
                    <a:srgbClr val="C0C0C0"/>
                  </a:outerShdw>
                </a:effectLst>
                <a:latin typeface="Impact" pitchFamily="34" charset="0"/>
              </a:rPr>
              <a:t>  UFC</a:t>
            </a:r>
            <a:endParaRPr lang="en-US" sz="6000" b="0" dirty="0" smtClean="0">
              <a:solidFill>
                <a:srgbClr val="FF0000"/>
              </a:solidFill>
              <a:effectLst>
                <a:outerShdw blurRad="38100" dist="38100" dir="2700000" algn="tl">
                  <a:srgbClr val="C0C0C0"/>
                </a:outerShdw>
              </a:effectLst>
              <a:latin typeface="Impact" pitchFamily="34" charset="0"/>
            </a:endParaRPr>
          </a:p>
        </p:txBody>
      </p:sp>
      <p:sp>
        <p:nvSpPr>
          <p:cNvPr id="205827" name="Rectangle 3"/>
          <p:cNvSpPr>
            <a:spLocks noGrp="1" noChangeArrowheads="1"/>
          </p:cNvSpPr>
          <p:nvPr>
            <p:ph idx="1"/>
          </p:nvPr>
        </p:nvSpPr>
        <p:spPr>
          <a:xfrm>
            <a:off x="762000" y="2057400"/>
            <a:ext cx="7651750" cy="512763"/>
          </a:xfrm>
        </p:spPr>
        <p:txBody>
          <a:bodyPr/>
          <a:lstStyle/>
          <a:p>
            <a:pPr eaLnBrk="1" hangingPunct="1">
              <a:lnSpc>
                <a:spcPct val="90000"/>
              </a:lnSpc>
            </a:pPr>
            <a:r>
              <a:rPr lang="en-US" b="1" dirty="0" smtClean="0">
                <a:solidFill>
                  <a:srgbClr val="FF0000"/>
                </a:solidFill>
              </a:rPr>
              <a:t>Each Title Belt has had an NCAA Wrestler holding the belt</a:t>
            </a:r>
          </a:p>
        </p:txBody>
      </p:sp>
      <p:sp>
        <p:nvSpPr>
          <p:cNvPr id="205831" name="Rectangle 7"/>
          <p:cNvSpPr>
            <a:spLocks noChangeArrowheads="1"/>
          </p:cNvSpPr>
          <p:nvPr/>
        </p:nvSpPr>
        <p:spPr bwMode="auto">
          <a:xfrm>
            <a:off x="838200" y="3048000"/>
            <a:ext cx="7651750" cy="51276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smtClean="0">
                <a:solidFill>
                  <a:srgbClr val="FF0000"/>
                </a:solidFill>
              </a:rPr>
              <a:t>6 of the top ten HWTS wrestled in college</a:t>
            </a:r>
            <a:endParaRPr lang="en-US" sz="2800" b="1" dirty="0">
              <a:solidFill>
                <a:srgbClr val="FF0000"/>
              </a:solidFill>
            </a:endParaRPr>
          </a:p>
        </p:txBody>
      </p:sp>
      <p:sp>
        <p:nvSpPr>
          <p:cNvPr id="205832" name="Rectangle 8"/>
          <p:cNvSpPr>
            <a:spLocks noChangeArrowheads="1"/>
          </p:cNvSpPr>
          <p:nvPr/>
        </p:nvSpPr>
        <p:spPr bwMode="auto">
          <a:xfrm>
            <a:off x="762000" y="3713163"/>
            <a:ext cx="7651750" cy="51276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smtClean="0">
                <a:solidFill>
                  <a:srgbClr val="FF0000"/>
                </a:solidFill>
              </a:rPr>
              <a:t>6 of the top ten L-HWTS wrestled in college</a:t>
            </a:r>
            <a:endParaRPr lang="en-US" sz="2800" b="1" dirty="0">
              <a:solidFill>
                <a:srgbClr val="FF0000"/>
              </a:solidFill>
            </a:endParaRPr>
          </a:p>
        </p:txBody>
      </p:sp>
      <p:sp>
        <p:nvSpPr>
          <p:cNvPr id="205834" name="Rectangle 10"/>
          <p:cNvSpPr>
            <a:spLocks noChangeArrowheads="1"/>
          </p:cNvSpPr>
          <p:nvPr/>
        </p:nvSpPr>
        <p:spPr bwMode="auto">
          <a:xfrm>
            <a:off x="762000" y="4779963"/>
            <a:ext cx="7651750" cy="51276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smtClean="0">
                <a:solidFill>
                  <a:srgbClr val="FF0000"/>
                </a:solidFill>
              </a:rPr>
              <a:t>7 of the top ten welterweights wrestled in college</a:t>
            </a:r>
            <a:endParaRPr lang="en-US" sz="2800" b="1" dirty="0">
              <a:solidFill>
                <a:srgbClr val="FF0000"/>
              </a:solidFill>
            </a:endParaRPr>
          </a:p>
        </p:txBody>
      </p:sp>
      <p:sp>
        <p:nvSpPr>
          <p:cNvPr id="5129" name="Rectangle 11"/>
          <p:cNvSpPr>
            <a:spLocks noChangeArrowheads="1"/>
          </p:cNvSpPr>
          <p:nvPr/>
        </p:nvSpPr>
        <p:spPr bwMode="auto">
          <a:xfrm>
            <a:off x="1219200" y="5029200"/>
            <a:ext cx="7651750" cy="512763"/>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800">
              <a:solidFill>
                <a:schemeClr val="tx2"/>
              </a:solidFill>
            </a:endParaRPr>
          </a:p>
        </p:txBody>
      </p:sp>
      <p:sp>
        <p:nvSpPr>
          <p:cNvPr id="205836" name="Rectangle 12"/>
          <p:cNvSpPr>
            <a:spLocks noChangeArrowheads="1"/>
          </p:cNvSpPr>
          <p:nvPr/>
        </p:nvSpPr>
        <p:spPr bwMode="auto">
          <a:xfrm>
            <a:off x="762000" y="5638800"/>
            <a:ext cx="7620000" cy="762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smtClean="0">
                <a:solidFill>
                  <a:srgbClr val="FF0000"/>
                </a:solidFill>
              </a:rPr>
              <a:t>8 of the top ten lightweights wrestled in college</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Scale>
                                      <p:cBhvr>
                                        <p:cTn id="7" dur="1000" decel="50000" fill="hold">
                                          <p:stCondLst>
                                            <p:cond delay="0"/>
                                          </p:stCondLst>
                                        </p:cTn>
                                        <p:tgtEl>
                                          <p:spTgt spid="2058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827">
                                            <p:txEl>
                                              <p:pRg st="0" end="0"/>
                                            </p:txEl>
                                          </p:spTgt>
                                        </p:tgtEl>
                                        <p:attrNameLst>
                                          <p:attrName>ppt_x</p:attrName>
                                          <p:attrName>ppt_y</p:attrName>
                                        </p:attrNameLst>
                                      </p:cBhvr>
                                    </p:animMotion>
                                    <p:animEffect transition="in" filter="fade">
                                      <p:cBhvr>
                                        <p:cTn id="9" dur="1000"/>
                                        <p:tgtEl>
                                          <p:spTgt spid="2058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05831"/>
                                        </p:tgtEl>
                                        <p:attrNameLst>
                                          <p:attrName>style.visibility</p:attrName>
                                        </p:attrNameLst>
                                      </p:cBhvr>
                                      <p:to>
                                        <p:strVal val="visible"/>
                                      </p:to>
                                    </p:set>
                                    <p:anim calcmode="lin" valueType="num">
                                      <p:cBhvr>
                                        <p:cTn id="14" dur="500" fill="hold"/>
                                        <p:tgtEl>
                                          <p:spTgt spid="20583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5831"/>
                                        </p:tgtEl>
                                        <p:attrNameLst>
                                          <p:attrName>ppt_y</p:attrName>
                                        </p:attrNameLst>
                                      </p:cBhvr>
                                      <p:tavLst>
                                        <p:tav tm="0">
                                          <p:val>
                                            <p:strVal val="#ppt_y"/>
                                          </p:val>
                                        </p:tav>
                                        <p:tav tm="100000">
                                          <p:val>
                                            <p:strVal val="#ppt_y"/>
                                          </p:val>
                                        </p:tav>
                                      </p:tavLst>
                                    </p:anim>
                                    <p:anim calcmode="lin" valueType="num">
                                      <p:cBhvr>
                                        <p:cTn id="16" dur="500" fill="hold"/>
                                        <p:tgtEl>
                                          <p:spTgt spid="20583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583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5831"/>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05832"/>
                                        </p:tgtEl>
                                        <p:attrNameLst>
                                          <p:attrName>style.visibility</p:attrName>
                                        </p:attrNameLst>
                                      </p:cBhvr>
                                      <p:to>
                                        <p:strVal val="visible"/>
                                      </p:to>
                                    </p:set>
                                    <p:anim from="(-#ppt_w/2)" to="(#ppt_x)" calcmode="lin" valueType="num">
                                      <p:cBhvr>
                                        <p:cTn id="23" dur="600" fill="hold">
                                          <p:stCondLst>
                                            <p:cond delay="0"/>
                                          </p:stCondLst>
                                        </p:cTn>
                                        <p:tgtEl>
                                          <p:spTgt spid="205832"/>
                                        </p:tgtEl>
                                        <p:attrNameLst>
                                          <p:attrName>ppt_x</p:attrName>
                                        </p:attrNameLst>
                                      </p:cBhvr>
                                    </p:anim>
                                    <p:anim from="0" to="-1.0" calcmode="lin" valueType="num">
                                      <p:cBhvr>
                                        <p:cTn id="24" dur="200" decel="50000" autoRev="1" fill="hold">
                                          <p:stCondLst>
                                            <p:cond delay="600"/>
                                          </p:stCondLst>
                                        </p:cTn>
                                        <p:tgtEl>
                                          <p:spTgt spid="205832"/>
                                        </p:tgtEl>
                                        <p:attrNameLst>
                                          <p:attrName>xshear</p:attrName>
                                        </p:attrNameLst>
                                      </p:cBhvr>
                                    </p:anim>
                                    <p:animScale>
                                      <p:cBhvr>
                                        <p:cTn id="25" dur="200" decel="100000" autoRev="1" fill="hold">
                                          <p:stCondLst>
                                            <p:cond delay="600"/>
                                          </p:stCondLst>
                                        </p:cTn>
                                        <p:tgtEl>
                                          <p:spTgt spid="205832"/>
                                        </p:tgtEl>
                                      </p:cBhvr>
                                      <p:from x="100000" y="100000"/>
                                      <p:to x="80000" y="100000"/>
                                    </p:animScale>
                                    <p:anim by="(#ppt_h/3+#ppt_w*0.1)" calcmode="lin" valueType="num">
                                      <p:cBhvr additive="sum">
                                        <p:cTn id="26" dur="200" decel="100000" autoRev="1" fill="hold">
                                          <p:stCondLst>
                                            <p:cond delay="600"/>
                                          </p:stCondLst>
                                        </p:cTn>
                                        <p:tgtEl>
                                          <p:spTgt spid="205832"/>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05834"/>
                                        </p:tgtEl>
                                        <p:attrNameLst>
                                          <p:attrName>style.visibility</p:attrName>
                                        </p:attrNameLst>
                                      </p:cBhvr>
                                      <p:to>
                                        <p:strVal val="visible"/>
                                      </p:to>
                                    </p:set>
                                    <p:anim calcmode="lin" valueType="num">
                                      <p:cBhvr>
                                        <p:cTn id="31" dur="500" decel="50000" fill="hold">
                                          <p:stCondLst>
                                            <p:cond delay="0"/>
                                          </p:stCondLst>
                                        </p:cTn>
                                        <p:tgtEl>
                                          <p:spTgt spid="20583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83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834"/>
                                        </p:tgtEl>
                                        <p:attrNameLst>
                                          <p:attrName>ppt_w</p:attrName>
                                        </p:attrNameLst>
                                      </p:cBhvr>
                                      <p:tavLst>
                                        <p:tav tm="0">
                                          <p:val>
                                            <p:strVal val="#ppt_w*.05"/>
                                          </p:val>
                                        </p:tav>
                                        <p:tav tm="100000">
                                          <p:val>
                                            <p:strVal val="#ppt_w"/>
                                          </p:val>
                                        </p:tav>
                                      </p:tavLst>
                                    </p:anim>
                                    <p:anim calcmode="lin" valueType="num">
                                      <p:cBhvr>
                                        <p:cTn id="34" dur="1000" fill="hold"/>
                                        <p:tgtEl>
                                          <p:spTgt spid="20583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83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83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83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83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5836"/>
                                        </p:tgtEl>
                                        <p:attrNameLst>
                                          <p:attrName>style.visibility</p:attrName>
                                        </p:attrNameLst>
                                      </p:cBhvr>
                                      <p:to>
                                        <p:strVal val="visible"/>
                                      </p:to>
                                    </p:set>
                                    <p:anim calcmode="lin" valueType="num">
                                      <p:cBhvr>
                                        <p:cTn id="43" dur="500" fill="hold"/>
                                        <p:tgtEl>
                                          <p:spTgt spid="205836"/>
                                        </p:tgtEl>
                                        <p:attrNameLst>
                                          <p:attrName>ppt_w</p:attrName>
                                        </p:attrNameLst>
                                      </p:cBhvr>
                                      <p:tavLst>
                                        <p:tav tm="0">
                                          <p:val>
                                            <p:fltVal val="0"/>
                                          </p:val>
                                        </p:tav>
                                        <p:tav tm="100000">
                                          <p:val>
                                            <p:strVal val="#ppt_w"/>
                                          </p:val>
                                        </p:tav>
                                      </p:tavLst>
                                    </p:anim>
                                    <p:anim calcmode="lin" valueType="num">
                                      <p:cBhvr>
                                        <p:cTn id="44" dur="500" fill="hold"/>
                                        <p:tgtEl>
                                          <p:spTgt spid="205836"/>
                                        </p:tgtEl>
                                        <p:attrNameLst>
                                          <p:attrName>ppt_h</p:attrName>
                                        </p:attrNameLst>
                                      </p:cBhvr>
                                      <p:tavLst>
                                        <p:tav tm="0">
                                          <p:val>
                                            <p:fltVal val="0"/>
                                          </p:val>
                                        </p:tav>
                                        <p:tav tm="100000">
                                          <p:val>
                                            <p:strVal val="#ppt_h"/>
                                          </p:val>
                                        </p:tav>
                                      </p:tavLst>
                                    </p:anim>
                                    <p:animEffect transition="in" filter="fade">
                                      <p:cBhvr>
                                        <p:cTn id="45" dur="500"/>
                                        <p:tgtEl>
                                          <p:spTgt spid="205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31" grpId="0"/>
      <p:bldP spid="205832" grpId="0"/>
      <p:bldP spid="205834" grpId="0"/>
      <p:bldP spid="20583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381000"/>
            <a:ext cx="9144000" cy="649288"/>
          </a:xfrm>
        </p:spPr>
        <p:txBody>
          <a:bodyPr/>
          <a:lstStyle/>
          <a:p>
            <a:pPr eaLnBrk="1" hangingPunct="1">
              <a:defRPr/>
            </a:pPr>
            <a:r>
              <a:rPr lang="en-US" sz="4800" b="0" dirty="0" smtClean="0">
                <a:solidFill>
                  <a:srgbClr val="FF0000"/>
                </a:solidFill>
                <a:effectLst>
                  <a:outerShdw blurRad="38100" dist="38100" dir="2700000" algn="tl">
                    <a:srgbClr val="C0C0C0"/>
                  </a:outerShdw>
                </a:effectLst>
                <a:latin typeface="Impact" pitchFamily="34" charset="0"/>
              </a:rPr>
              <a:t>WRESTLING TO MMA= SUCCESS!!</a:t>
            </a:r>
          </a:p>
        </p:txBody>
      </p:sp>
      <p:sp>
        <p:nvSpPr>
          <p:cNvPr id="208899" name="Rectangle 3"/>
          <p:cNvSpPr>
            <a:spLocks noGrp="1" noChangeArrowheads="1"/>
          </p:cNvSpPr>
          <p:nvPr>
            <p:ph type="body" sz="half" idx="3"/>
          </p:nvPr>
        </p:nvSpPr>
        <p:spPr>
          <a:xfrm>
            <a:off x="3581400" y="1371600"/>
            <a:ext cx="5410200" cy="2341563"/>
          </a:xfrm>
        </p:spPr>
        <p:txBody>
          <a:bodyPr/>
          <a:lstStyle/>
          <a:p>
            <a:pPr algn="ctr" eaLnBrk="1" hangingPunct="1">
              <a:lnSpc>
                <a:spcPct val="90000"/>
              </a:lnSpc>
              <a:buFontTx/>
              <a:buNone/>
            </a:pPr>
            <a:r>
              <a:rPr lang="en-US" sz="2400" dirty="0" smtClean="0">
                <a:solidFill>
                  <a:srgbClr val="000000"/>
                </a:solidFill>
                <a:latin typeface="Georgia" pitchFamily="18" charset="0"/>
              </a:rPr>
              <a:t> </a:t>
            </a:r>
            <a:r>
              <a:rPr lang="en-US" sz="2400" b="1" dirty="0" smtClean="0">
                <a:solidFill>
                  <a:srgbClr val="CC9900"/>
                </a:solidFill>
                <a:latin typeface="Georgia" pitchFamily="18" charset="0"/>
              </a:rPr>
              <a:t>2x Junior C. National Champ</a:t>
            </a:r>
          </a:p>
          <a:p>
            <a:pPr algn="ctr" eaLnBrk="1" hangingPunct="1">
              <a:lnSpc>
                <a:spcPct val="90000"/>
              </a:lnSpc>
              <a:buFontTx/>
              <a:buNone/>
            </a:pPr>
            <a:r>
              <a:rPr lang="en-US" sz="2400" b="1" dirty="0" smtClean="0">
                <a:solidFill>
                  <a:srgbClr val="CC9900"/>
                </a:solidFill>
                <a:latin typeface="Georgia" pitchFamily="18" charset="0"/>
              </a:rPr>
              <a:t>State Champion</a:t>
            </a:r>
          </a:p>
          <a:p>
            <a:pPr algn="ctr" eaLnBrk="1" hangingPunct="1">
              <a:lnSpc>
                <a:spcPct val="90000"/>
              </a:lnSpc>
              <a:buFontTx/>
              <a:buNone/>
            </a:pPr>
            <a:r>
              <a:rPr lang="en-US" sz="2400" b="1" dirty="0" smtClean="0">
                <a:solidFill>
                  <a:srgbClr val="CC9900"/>
                </a:solidFill>
                <a:latin typeface="Georgia" pitchFamily="18" charset="0"/>
              </a:rPr>
              <a:t>NCAA National Champion</a:t>
            </a:r>
          </a:p>
          <a:p>
            <a:pPr algn="ctr" eaLnBrk="1" hangingPunct="1">
              <a:lnSpc>
                <a:spcPct val="90000"/>
              </a:lnSpc>
              <a:buFontTx/>
              <a:buNone/>
            </a:pPr>
            <a:r>
              <a:rPr lang="en-US" sz="2400" b="1" dirty="0" smtClean="0">
                <a:solidFill>
                  <a:srgbClr val="CC9900"/>
                </a:solidFill>
                <a:latin typeface="Georgia" pitchFamily="18" charset="0"/>
              </a:rPr>
              <a:t>WWE Champion</a:t>
            </a:r>
          </a:p>
          <a:p>
            <a:pPr algn="ctr" eaLnBrk="1" hangingPunct="1">
              <a:lnSpc>
                <a:spcPct val="90000"/>
              </a:lnSpc>
              <a:buFontTx/>
              <a:buNone/>
            </a:pPr>
            <a:r>
              <a:rPr lang="en-US" sz="2400" b="1" dirty="0" smtClean="0">
                <a:solidFill>
                  <a:srgbClr val="CC9900"/>
                </a:solidFill>
                <a:latin typeface="Georgia" pitchFamily="18" charset="0"/>
              </a:rPr>
              <a:t>Former UFC Champion</a:t>
            </a:r>
          </a:p>
          <a:p>
            <a:pPr algn="ctr" eaLnBrk="1" hangingPunct="1">
              <a:lnSpc>
                <a:spcPct val="90000"/>
              </a:lnSpc>
              <a:buFontTx/>
              <a:buNone/>
            </a:pPr>
            <a:r>
              <a:rPr lang="en-US" sz="2400" b="1" dirty="0" smtClean="0">
                <a:solidFill>
                  <a:srgbClr val="CC9900"/>
                </a:solidFill>
                <a:latin typeface="Georgia" pitchFamily="18" charset="0"/>
              </a:rPr>
              <a:t>-Brock </a:t>
            </a:r>
            <a:r>
              <a:rPr lang="en-US" sz="2400" b="1" dirty="0" err="1" smtClean="0">
                <a:solidFill>
                  <a:srgbClr val="CC9900"/>
                </a:solidFill>
                <a:latin typeface="Georgia" pitchFamily="18" charset="0"/>
              </a:rPr>
              <a:t>Lesner</a:t>
            </a:r>
            <a:endParaRPr lang="en-US" sz="2400" b="1" dirty="0" smtClean="0">
              <a:solidFill>
                <a:srgbClr val="CC9900"/>
              </a:solidFill>
              <a:latin typeface="Georgia" pitchFamily="18" charset="0"/>
            </a:endParaRPr>
          </a:p>
          <a:p>
            <a:pPr eaLnBrk="1" hangingPunct="1">
              <a:lnSpc>
                <a:spcPct val="90000"/>
              </a:lnSpc>
            </a:pPr>
            <a:endParaRPr lang="en-US" sz="3200" dirty="0" smtClean="0">
              <a:solidFill>
                <a:srgbClr val="000000"/>
              </a:solidFill>
              <a:latin typeface="Georgia" pitchFamily="18" charset="0"/>
            </a:endParaRPr>
          </a:p>
          <a:p>
            <a:pPr eaLnBrk="1" hangingPunct="1">
              <a:lnSpc>
                <a:spcPct val="90000"/>
              </a:lnSpc>
            </a:pPr>
            <a:endParaRPr lang="en-US" dirty="0" smtClean="0">
              <a:solidFill>
                <a:srgbClr val="000000"/>
              </a:solidFill>
              <a:latin typeface="Georgia" pitchFamily="18" charset="0"/>
            </a:endParaRPr>
          </a:p>
          <a:p>
            <a:pPr eaLnBrk="1" hangingPunct="1">
              <a:lnSpc>
                <a:spcPct val="90000"/>
              </a:lnSpc>
              <a:buFontTx/>
              <a:buNone/>
            </a:pPr>
            <a:endParaRPr lang="en-US" dirty="0" smtClean="0">
              <a:solidFill>
                <a:srgbClr val="000000"/>
              </a:solidFill>
              <a:latin typeface="Georgia" pitchFamily="18" charset="0"/>
            </a:endParaRPr>
          </a:p>
        </p:txBody>
      </p:sp>
      <p:sp>
        <p:nvSpPr>
          <p:cNvPr id="208904" name="Rectangle 8"/>
          <p:cNvSpPr>
            <a:spLocks noChangeArrowheads="1"/>
          </p:cNvSpPr>
          <p:nvPr/>
        </p:nvSpPr>
        <p:spPr bwMode="auto">
          <a:xfrm>
            <a:off x="3276600" y="4191000"/>
            <a:ext cx="5562600" cy="2236788"/>
          </a:xfrm>
          <a:prstGeom prst="rect">
            <a:avLst/>
          </a:prstGeom>
          <a:noFill/>
          <a:ln w="9525">
            <a:noFill/>
            <a:miter lim="800000"/>
            <a:headEnd/>
            <a:tailEnd/>
          </a:ln>
        </p:spPr>
        <p:txBody>
          <a:bodyPr/>
          <a:lstStyle/>
          <a:p>
            <a:pPr marL="342900" indent="-342900" algn="ctr">
              <a:spcBef>
                <a:spcPct val="20000"/>
              </a:spcBef>
            </a:pPr>
            <a:r>
              <a:rPr lang="en-US" sz="2400" dirty="0" smtClean="0">
                <a:solidFill>
                  <a:srgbClr val="CC9900"/>
                </a:solidFill>
                <a:latin typeface="Georgia" pitchFamily="18" charset="0"/>
              </a:rPr>
              <a:t>USA Wrestling Junior Freestyle Champion</a:t>
            </a:r>
          </a:p>
          <a:p>
            <a:pPr marL="342900" indent="-342900" algn="ctr">
              <a:spcBef>
                <a:spcPct val="20000"/>
              </a:spcBef>
            </a:pPr>
            <a:r>
              <a:rPr lang="en-US" sz="2400" b="1" dirty="0" smtClean="0">
                <a:solidFill>
                  <a:srgbClr val="CC9900"/>
                </a:solidFill>
                <a:latin typeface="Georgia" pitchFamily="18" charset="0"/>
              </a:rPr>
              <a:t>NCAA All- American</a:t>
            </a:r>
          </a:p>
          <a:p>
            <a:pPr marL="342900" indent="-342900" algn="ctr">
              <a:spcBef>
                <a:spcPct val="20000"/>
              </a:spcBef>
            </a:pPr>
            <a:r>
              <a:rPr lang="en-US" sz="2400" b="1" dirty="0" smtClean="0">
                <a:solidFill>
                  <a:srgbClr val="CC9900"/>
                </a:solidFill>
                <a:latin typeface="Georgia" pitchFamily="18" charset="0"/>
              </a:rPr>
              <a:t>UFC Champion</a:t>
            </a:r>
          </a:p>
          <a:p>
            <a:pPr marL="342900" indent="-342900" algn="ctr">
              <a:spcBef>
                <a:spcPct val="20000"/>
              </a:spcBef>
            </a:pPr>
            <a:r>
              <a:rPr lang="en-US" sz="2400" b="1" dirty="0" smtClean="0">
                <a:solidFill>
                  <a:srgbClr val="CC9900"/>
                </a:solidFill>
                <a:latin typeface="Georgia" pitchFamily="18" charset="0"/>
              </a:rPr>
              <a:t>-Cain </a:t>
            </a:r>
            <a:r>
              <a:rPr lang="en-US" sz="2400" b="1" dirty="0" err="1" smtClean="0">
                <a:solidFill>
                  <a:srgbClr val="CC9900"/>
                </a:solidFill>
                <a:latin typeface="Georgia" pitchFamily="18" charset="0"/>
              </a:rPr>
              <a:t>Valazquez</a:t>
            </a:r>
            <a:endParaRPr lang="en-US" sz="2400" b="1" dirty="0">
              <a:solidFill>
                <a:srgbClr val="CC9900"/>
              </a:solidFill>
              <a:latin typeface="Georgia" pitchFamily="18" charset="0"/>
            </a:endParaRPr>
          </a:p>
        </p:txBody>
      </p:sp>
      <p:pic>
        <p:nvPicPr>
          <p:cNvPr id="6151" name="Picture 7" descr="brock_lesnar[1]"/>
          <p:cNvPicPr>
            <a:picLocks noGrp="1" noChangeAspect="1" noChangeArrowheads="1"/>
          </p:cNvPicPr>
          <p:nvPr>
            <p:ph sz="quarter" idx="1"/>
          </p:nvPr>
        </p:nvPicPr>
        <p:blipFill>
          <a:blip r:embed="rId3" cstate="print"/>
          <a:srcRect/>
          <a:stretch>
            <a:fillRect/>
          </a:stretch>
        </p:blipFill>
        <p:spPr bwMode="auto">
          <a:xfrm>
            <a:off x="625011" y="1066800"/>
            <a:ext cx="2393290" cy="2971800"/>
          </a:xfrm>
          <a:prstGeom prst="rect">
            <a:avLst/>
          </a:prstGeom>
          <a:noFill/>
          <a:ln w="9525" algn="in">
            <a:noFill/>
            <a:miter lim="800000"/>
            <a:headEnd/>
            <a:tailEnd/>
          </a:ln>
          <a:effectLst/>
        </p:spPr>
      </p:pic>
      <p:pic>
        <p:nvPicPr>
          <p:cNvPr id="6153" name="Picture 9" descr="http://www.drivemixedmartialarts.com/05-cain-velasquez.jpg"/>
          <p:cNvPicPr>
            <a:picLocks noGrp="1" noChangeAspect="1" noChangeArrowheads="1"/>
          </p:cNvPicPr>
          <p:nvPr>
            <p:ph sz="quarter" idx="2"/>
          </p:nvPr>
        </p:nvPicPr>
        <p:blipFill>
          <a:blip r:embed="rId4" cstate="print"/>
          <a:srcRect/>
          <a:stretch>
            <a:fillRect/>
          </a:stretch>
        </p:blipFill>
        <p:spPr bwMode="auto">
          <a:xfrm>
            <a:off x="457200" y="4066267"/>
            <a:ext cx="2781300" cy="26100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additive="base">
                                        <p:cTn id="7"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8899">
                                            <p:txEl>
                                              <p:pRg st="1" end="1"/>
                                            </p:txEl>
                                          </p:spTgt>
                                        </p:tgtEl>
                                        <p:attrNameLst>
                                          <p:attrName>style.visibility</p:attrName>
                                        </p:attrNameLst>
                                      </p:cBhvr>
                                      <p:to>
                                        <p:strVal val="visible"/>
                                      </p:to>
                                    </p:set>
                                    <p:anim calcmode="lin" valueType="num">
                                      <p:cBhvr additive="base">
                                        <p:cTn id="13" dur="500" fill="hold"/>
                                        <p:tgtEl>
                                          <p:spTgt spid="208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8899">
                                            <p:txEl>
                                              <p:pRg st="2" end="2"/>
                                            </p:txEl>
                                          </p:spTgt>
                                        </p:tgtEl>
                                        <p:attrNameLst>
                                          <p:attrName>style.visibility</p:attrName>
                                        </p:attrNameLst>
                                      </p:cBhvr>
                                      <p:to>
                                        <p:strVal val="visible"/>
                                      </p:to>
                                    </p:set>
                                    <p:anim calcmode="lin" valueType="num">
                                      <p:cBhvr additive="base">
                                        <p:cTn id="19" dur="500" fill="hold"/>
                                        <p:tgtEl>
                                          <p:spTgt spid="208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anim calcmode="lin" valueType="num">
                                      <p:cBhvr additive="base">
                                        <p:cTn id="25" dur="500" fill="hold"/>
                                        <p:tgtEl>
                                          <p:spTgt spid="208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8899">
                                            <p:txEl>
                                              <p:pRg st="4" end="4"/>
                                            </p:txEl>
                                          </p:spTgt>
                                        </p:tgtEl>
                                        <p:attrNameLst>
                                          <p:attrName>style.visibility</p:attrName>
                                        </p:attrNameLst>
                                      </p:cBhvr>
                                      <p:to>
                                        <p:strVal val="visible"/>
                                      </p:to>
                                    </p:set>
                                    <p:anim calcmode="lin" valueType="num">
                                      <p:cBhvr additive="base">
                                        <p:cTn id="31" dur="500" fill="hold"/>
                                        <p:tgtEl>
                                          <p:spTgt spid="2088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8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8899">
                                            <p:txEl>
                                              <p:pRg st="5" end="5"/>
                                            </p:txEl>
                                          </p:spTgt>
                                        </p:tgtEl>
                                        <p:attrNameLst>
                                          <p:attrName>style.visibility</p:attrName>
                                        </p:attrNameLst>
                                      </p:cBhvr>
                                      <p:to>
                                        <p:strVal val="visible"/>
                                      </p:to>
                                    </p:set>
                                    <p:anim calcmode="lin" valueType="num">
                                      <p:cBhvr additive="base">
                                        <p:cTn id="37" dur="500" fill="hold"/>
                                        <p:tgtEl>
                                          <p:spTgt spid="2088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8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8904"/>
                                        </p:tgtEl>
                                        <p:attrNameLst>
                                          <p:attrName>style.visibility</p:attrName>
                                        </p:attrNameLst>
                                      </p:cBhvr>
                                      <p:to>
                                        <p:strVal val="visible"/>
                                      </p:to>
                                    </p:set>
                                    <p:anim calcmode="lin" valueType="num">
                                      <p:cBhvr additive="base">
                                        <p:cTn id="43" dur="500" fill="hold"/>
                                        <p:tgtEl>
                                          <p:spTgt spid="208904"/>
                                        </p:tgtEl>
                                        <p:attrNameLst>
                                          <p:attrName>ppt_x</p:attrName>
                                        </p:attrNameLst>
                                      </p:cBhvr>
                                      <p:tavLst>
                                        <p:tav tm="0">
                                          <p:val>
                                            <p:strVal val="#ppt_x"/>
                                          </p:val>
                                        </p:tav>
                                        <p:tav tm="100000">
                                          <p:val>
                                            <p:strVal val="#ppt_x"/>
                                          </p:val>
                                        </p:tav>
                                      </p:tavLst>
                                    </p:anim>
                                    <p:anim calcmode="lin" valueType="num">
                                      <p:cBhvr additive="base">
                                        <p:cTn id="44" dur="500" fill="hold"/>
                                        <p:tgtEl>
                                          <p:spTgt spid="208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P spid="20890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52400" y="304800"/>
            <a:ext cx="8686800" cy="1143000"/>
          </a:xfrm>
        </p:spPr>
        <p:txBody>
          <a:bodyPr/>
          <a:lstStyle/>
          <a:p>
            <a:pPr eaLnBrk="1" hangingPunct="1">
              <a:defRPr/>
            </a:pPr>
            <a:r>
              <a:rPr lang="en-US" sz="4800" b="0" dirty="0" smtClean="0">
                <a:solidFill>
                  <a:srgbClr val="FF0000"/>
                </a:solidFill>
                <a:effectLst>
                  <a:outerShdw blurRad="38100" dist="38100" dir="2700000" algn="tl">
                    <a:srgbClr val="C0C0C0"/>
                  </a:outerShdw>
                </a:effectLst>
                <a:latin typeface="Impact" pitchFamily="34" charset="0"/>
              </a:rPr>
              <a:t>WRESTLING TO MMA= SUCCESS!!</a:t>
            </a:r>
          </a:p>
        </p:txBody>
      </p:sp>
      <p:sp>
        <p:nvSpPr>
          <p:cNvPr id="210947" name="Rectangle 3"/>
          <p:cNvSpPr>
            <a:spLocks noGrp="1" noChangeArrowheads="1"/>
          </p:cNvSpPr>
          <p:nvPr>
            <p:ph type="body" sz="half" idx="3"/>
          </p:nvPr>
        </p:nvSpPr>
        <p:spPr>
          <a:xfrm>
            <a:off x="2514600" y="1295400"/>
            <a:ext cx="6477000" cy="5562600"/>
          </a:xfrm>
        </p:spPr>
        <p:txBody>
          <a:bodyPr/>
          <a:lstStyle/>
          <a:p>
            <a:pPr algn="ctr" eaLnBrk="1" hangingPunct="1">
              <a:buFontTx/>
              <a:buNone/>
            </a:pPr>
            <a:r>
              <a:rPr lang="en-US" sz="2400" b="1" dirty="0" smtClean="0">
                <a:solidFill>
                  <a:srgbClr val="CC9900"/>
                </a:solidFill>
                <a:latin typeface="Georgia" pitchFamily="18" charset="0"/>
              </a:rPr>
              <a:t>High School Wrestler</a:t>
            </a:r>
          </a:p>
          <a:p>
            <a:pPr algn="ctr" eaLnBrk="1" hangingPunct="1">
              <a:buFontTx/>
              <a:buNone/>
            </a:pPr>
            <a:r>
              <a:rPr lang="en-US" sz="2400" b="1" dirty="0" smtClean="0">
                <a:solidFill>
                  <a:srgbClr val="CC9900"/>
                </a:solidFill>
                <a:latin typeface="Georgia" pitchFamily="18" charset="0"/>
              </a:rPr>
              <a:t>College Wrestler</a:t>
            </a:r>
          </a:p>
          <a:p>
            <a:pPr algn="ctr" eaLnBrk="1" hangingPunct="1">
              <a:buFontTx/>
              <a:buNone/>
            </a:pPr>
            <a:r>
              <a:rPr lang="en-US" sz="2400" b="1" dirty="0" smtClean="0">
                <a:solidFill>
                  <a:srgbClr val="CC9900"/>
                </a:solidFill>
                <a:latin typeface="Georgia" pitchFamily="18" charset="0"/>
              </a:rPr>
              <a:t>Former UFC Champion</a:t>
            </a:r>
          </a:p>
          <a:p>
            <a:pPr algn="ctr" eaLnBrk="1" hangingPunct="1">
              <a:buFontTx/>
              <a:buNone/>
            </a:pPr>
            <a:r>
              <a:rPr lang="en-US" sz="2400" b="1" dirty="0" smtClean="0">
                <a:solidFill>
                  <a:srgbClr val="CC9900"/>
                </a:solidFill>
                <a:latin typeface="Georgia" pitchFamily="18" charset="0"/>
              </a:rPr>
              <a:t>-Rampage Jackson</a:t>
            </a: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r>
              <a:rPr lang="en-US" b="1" dirty="0" smtClean="0">
                <a:solidFill>
                  <a:srgbClr val="000000"/>
                </a:solidFill>
                <a:latin typeface="Georgia" pitchFamily="18" charset="0"/>
              </a:rPr>
              <a:t> </a:t>
            </a:r>
            <a:r>
              <a:rPr lang="en-US" sz="2400" b="1" dirty="0" smtClean="0">
                <a:solidFill>
                  <a:srgbClr val="CC9900"/>
                </a:solidFill>
                <a:latin typeface="Georgia" pitchFamily="18" charset="0"/>
              </a:rPr>
              <a:t>NCAA All-American</a:t>
            </a:r>
          </a:p>
          <a:p>
            <a:pPr algn="ctr" eaLnBrk="1" hangingPunct="1">
              <a:buFontTx/>
              <a:buNone/>
            </a:pPr>
            <a:r>
              <a:rPr lang="en-US" sz="2400" b="1" dirty="0" smtClean="0">
                <a:solidFill>
                  <a:srgbClr val="CC9900"/>
                </a:solidFill>
                <a:latin typeface="Georgia" pitchFamily="18" charset="0"/>
              </a:rPr>
              <a:t>High School State Champion</a:t>
            </a:r>
          </a:p>
          <a:p>
            <a:pPr algn="ctr" eaLnBrk="1" hangingPunct="1">
              <a:buFontTx/>
              <a:buNone/>
            </a:pPr>
            <a:r>
              <a:rPr lang="en-US" sz="2400" b="1" dirty="0" smtClean="0">
                <a:solidFill>
                  <a:srgbClr val="CC9900"/>
                </a:solidFill>
                <a:latin typeface="Georgia" pitchFamily="18" charset="0"/>
              </a:rPr>
              <a:t>Former UFC Champion</a:t>
            </a:r>
          </a:p>
          <a:p>
            <a:pPr algn="ctr" eaLnBrk="1" hangingPunct="1">
              <a:buFontTx/>
              <a:buNone/>
            </a:pPr>
            <a:r>
              <a:rPr lang="en-US" sz="2400" b="1" dirty="0" smtClean="0">
                <a:solidFill>
                  <a:srgbClr val="CC9900"/>
                </a:solidFill>
                <a:latin typeface="Georgia" pitchFamily="18" charset="0"/>
              </a:rPr>
              <a:t>-</a:t>
            </a:r>
            <a:r>
              <a:rPr lang="en-US" sz="2400" b="1" dirty="0" err="1" smtClean="0">
                <a:solidFill>
                  <a:srgbClr val="CC9900"/>
                </a:solidFill>
                <a:latin typeface="Georgia" pitchFamily="18" charset="0"/>
              </a:rPr>
              <a:t>Rashad</a:t>
            </a:r>
            <a:r>
              <a:rPr lang="en-US" sz="2400" b="1" dirty="0" smtClean="0">
                <a:solidFill>
                  <a:srgbClr val="CC9900"/>
                </a:solidFill>
                <a:latin typeface="Georgia" pitchFamily="18" charset="0"/>
              </a:rPr>
              <a:t> Evans</a:t>
            </a:r>
          </a:p>
        </p:txBody>
      </p:sp>
      <p:pic>
        <p:nvPicPr>
          <p:cNvPr id="7174" name="Picture 6" descr="rampage_jackson"/>
          <p:cNvPicPr>
            <a:picLocks noChangeAspect="1" noChangeArrowheads="1"/>
          </p:cNvPicPr>
          <p:nvPr/>
        </p:nvPicPr>
        <p:blipFill>
          <a:blip r:embed="rId3" cstate="print"/>
          <a:srcRect/>
          <a:stretch>
            <a:fillRect/>
          </a:stretch>
        </p:blipFill>
        <p:spPr bwMode="auto">
          <a:xfrm>
            <a:off x="228600" y="1295400"/>
            <a:ext cx="1751012" cy="2628900"/>
          </a:xfrm>
          <a:prstGeom prst="rect">
            <a:avLst/>
          </a:prstGeom>
          <a:noFill/>
          <a:ln w="9525" algn="in">
            <a:noFill/>
            <a:miter lim="800000"/>
            <a:headEnd/>
            <a:tailEnd/>
          </a:ln>
        </p:spPr>
      </p:pic>
      <p:pic>
        <p:nvPicPr>
          <p:cNvPr id="7175" name="Picture 7" descr="88EF573A-B8A9-DAB1-600062ED59A9C26E[1]"/>
          <p:cNvPicPr>
            <a:picLocks noChangeAspect="1" noChangeArrowheads="1"/>
          </p:cNvPicPr>
          <p:nvPr/>
        </p:nvPicPr>
        <p:blipFill>
          <a:blip r:embed="rId4" cstate="print"/>
          <a:srcRect/>
          <a:stretch>
            <a:fillRect/>
          </a:stretch>
        </p:blipFill>
        <p:spPr bwMode="auto">
          <a:xfrm>
            <a:off x="381000" y="4343400"/>
            <a:ext cx="1573212" cy="205740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p:cTn id="7" dur="500" fill="hold"/>
                                        <p:tgtEl>
                                          <p:spTgt spid="21094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1094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1094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10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10947">
                                            <p:txEl>
                                              <p:pRg st="1" end="1"/>
                                            </p:txEl>
                                          </p:spTgt>
                                        </p:tgtEl>
                                        <p:attrNameLst>
                                          <p:attrName>style.visibility</p:attrName>
                                        </p:attrNameLst>
                                      </p:cBhvr>
                                      <p:to>
                                        <p:strVal val="visible"/>
                                      </p:to>
                                    </p:set>
                                    <p:anim calcmode="lin" valueType="num">
                                      <p:cBhvr>
                                        <p:cTn id="16" dur="500" fill="hold"/>
                                        <p:tgtEl>
                                          <p:spTgt spid="21094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1094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1094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109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10947">
                                            <p:txEl>
                                              <p:pRg st="2" end="2"/>
                                            </p:txEl>
                                          </p:spTgt>
                                        </p:tgtEl>
                                        <p:attrNameLst>
                                          <p:attrName>style.visibility</p:attrName>
                                        </p:attrNameLst>
                                      </p:cBhvr>
                                      <p:to>
                                        <p:strVal val="visible"/>
                                      </p:to>
                                    </p:set>
                                    <p:anim calcmode="lin" valueType="num">
                                      <p:cBhvr>
                                        <p:cTn id="25" dur="500" fill="hold"/>
                                        <p:tgtEl>
                                          <p:spTgt spid="210947">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10947">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0947">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1094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10947">
                                            <p:txEl>
                                              <p:pRg st="3" end="3"/>
                                            </p:txEl>
                                          </p:spTgt>
                                        </p:tgtEl>
                                        <p:attrNameLst>
                                          <p:attrName>style.visibility</p:attrName>
                                        </p:attrNameLst>
                                      </p:cBhvr>
                                      <p:to>
                                        <p:strVal val="visible"/>
                                      </p:to>
                                    </p:set>
                                    <p:anim calcmode="lin" valueType="num">
                                      <p:cBhvr>
                                        <p:cTn id="34" dur="500" fill="hold"/>
                                        <p:tgtEl>
                                          <p:spTgt spid="210947">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10947">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0947">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1094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10947">
                                            <p:txEl>
                                              <p:pRg st="7" end="7"/>
                                            </p:txEl>
                                          </p:spTgt>
                                        </p:tgtEl>
                                        <p:attrNameLst>
                                          <p:attrName>style.visibility</p:attrName>
                                        </p:attrNameLst>
                                      </p:cBhvr>
                                      <p:to>
                                        <p:strVal val="visible"/>
                                      </p:to>
                                    </p:set>
                                    <p:anim calcmode="lin" valueType="num">
                                      <p:cBhvr>
                                        <p:cTn id="43" dur="500" fill="hold"/>
                                        <p:tgtEl>
                                          <p:spTgt spid="210947">
                                            <p:txEl>
                                              <p:pRg st="7" end="7"/>
                                            </p:txEl>
                                          </p:spTgt>
                                        </p:tgtEl>
                                        <p:attrNameLst>
                                          <p:attrName>ppt_w</p:attrName>
                                        </p:attrNameLst>
                                      </p:cBhvr>
                                      <p:tavLst>
                                        <p:tav tm="0">
                                          <p:val>
                                            <p:strVal val="#ppt_w*2.5"/>
                                          </p:val>
                                        </p:tav>
                                        <p:tav tm="100000">
                                          <p:val>
                                            <p:strVal val="#ppt_w"/>
                                          </p:val>
                                        </p:tav>
                                      </p:tavLst>
                                    </p:anim>
                                    <p:anim calcmode="lin" valueType="num">
                                      <p:cBhvr>
                                        <p:cTn id="44" dur="500" fill="hold"/>
                                        <p:tgtEl>
                                          <p:spTgt spid="210947">
                                            <p:txEl>
                                              <p:pRg st="7" end="7"/>
                                            </p:txEl>
                                          </p:spTgt>
                                        </p:tgtEl>
                                        <p:attrNameLst>
                                          <p:attrName>ppt_h</p:attrName>
                                        </p:attrNameLst>
                                      </p:cBhvr>
                                      <p:tavLst>
                                        <p:tav tm="0">
                                          <p:val>
                                            <p:strVal val="#ppt_h*0.01"/>
                                          </p:val>
                                        </p:tav>
                                        <p:tav tm="100000">
                                          <p:val>
                                            <p:strVal val="#ppt_h"/>
                                          </p:val>
                                        </p:tav>
                                      </p:tavLst>
                                    </p:anim>
                                    <p:anim calcmode="lin" valueType="num">
                                      <p:cBhvr>
                                        <p:cTn id="45" dur="500" fill="hold"/>
                                        <p:tgtEl>
                                          <p:spTgt spid="210947">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210947">
                                            <p:txEl>
                                              <p:pRg st="7" end="7"/>
                                            </p:txEl>
                                          </p:spTgt>
                                        </p:tgtEl>
                                        <p:attrNameLst>
                                          <p:attrName>ppt_y</p:attrName>
                                        </p:attrNameLst>
                                      </p:cBhvr>
                                      <p:tavLst>
                                        <p:tav tm="0">
                                          <p:val>
                                            <p:strVal val="#ppt_h+1"/>
                                          </p:val>
                                        </p:tav>
                                        <p:tav tm="100000">
                                          <p:val>
                                            <p:strVal val="#ppt_y"/>
                                          </p:val>
                                        </p:tav>
                                      </p:tavLst>
                                    </p:anim>
                                    <p:animEffect transition="in" filter="fade">
                                      <p:cBhvr>
                                        <p:cTn id="47" dur="500"/>
                                        <p:tgtEl>
                                          <p:spTgt spid="2109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210947">
                                            <p:txEl>
                                              <p:pRg st="8" end="8"/>
                                            </p:txEl>
                                          </p:spTgt>
                                        </p:tgtEl>
                                        <p:attrNameLst>
                                          <p:attrName>style.visibility</p:attrName>
                                        </p:attrNameLst>
                                      </p:cBhvr>
                                      <p:to>
                                        <p:strVal val="visible"/>
                                      </p:to>
                                    </p:set>
                                    <p:anim calcmode="lin" valueType="num">
                                      <p:cBhvr>
                                        <p:cTn id="52" dur="500" fill="hold"/>
                                        <p:tgtEl>
                                          <p:spTgt spid="210947">
                                            <p:txEl>
                                              <p:pRg st="8" end="8"/>
                                            </p:txEl>
                                          </p:spTgt>
                                        </p:tgtEl>
                                        <p:attrNameLst>
                                          <p:attrName>ppt_w</p:attrName>
                                        </p:attrNameLst>
                                      </p:cBhvr>
                                      <p:tavLst>
                                        <p:tav tm="0">
                                          <p:val>
                                            <p:strVal val="#ppt_w*2.5"/>
                                          </p:val>
                                        </p:tav>
                                        <p:tav tm="100000">
                                          <p:val>
                                            <p:strVal val="#ppt_w"/>
                                          </p:val>
                                        </p:tav>
                                      </p:tavLst>
                                    </p:anim>
                                    <p:anim calcmode="lin" valueType="num">
                                      <p:cBhvr>
                                        <p:cTn id="53" dur="500" fill="hold"/>
                                        <p:tgtEl>
                                          <p:spTgt spid="210947">
                                            <p:txEl>
                                              <p:pRg st="8" end="8"/>
                                            </p:txEl>
                                          </p:spTgt>
                                        </p:tgtEl>
                                        <p:attrNameLst>
                                          <p:attrName>ppt_h</p:attrName>
                                        </p:attrNameLst>
                                      </p:cBhvr>
                                      <p:tavLst>
                                        <p:tav tm="0">
                                          <p:val>
                                            <p:strVal val="#ppt_h*0.01"/>
                                          </p:val>
                                        </p:tav>
                                        <p:tav tm="100000">
                                          <p:val>
                                            <p:strVal val="#ppt_h"/>
                                          </p:val>
                                        </p:tav>
                                      </p:tavLst>
                                    </p:anim>
                                    <p:anim calcmode="lin" valueType="num">
                                      <p:cBhvr>
                                        <p:cTn id="54" dur="500" fill="hold"/>
                                        <p:tgtEl>
                                          <p:spTgt spid="210947">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210947">
                                            <p:txEl>
                                              <p:pRg st="8" end="8"/>
                                            </p:txEl>
                                          </p:spTgt>
                                        </p:tgtEl>
                                        <p:attrNameLst>
                                          <p:attrName>ppt_y</p:attrName>
                                        </p:attrNameLst>
                                      </p:cBhvr>
                                      <p:tavLst>
                                        <p:tav tm="0">
                                          <p:val>
                                            <p:strVal val="#ppt_h+1"/>
                                          </p:val>
                                        </p:tav>
                                        <p:tav tm="100000">
                                          <p:val>
                                            <p:strVal val="#ppt_y"/>
                                          </p:val>
                                        </p:tav>
                                      </p:tavLst>
                                    </p:anim>
                                    <p:animEffect transition="in" filter="fade">
                                      <p:cBhvr>
                                        <p:cTn id="56" dur="500"/>
                                        <p:tgtEl>
                                          <p:spTgt spid="210947">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210947">
                                            <p:txEl>
                                              <p:pRg st="9" end="9"/>
                                            </p:txEl>
                                          </p:spTgt>
                                        </p:tgtEl>
                                        <p:attrNameLst>
                                          <p:attrName>style.visibility</p:attrName>
                                        </p:attrNameLst>
                                      </p:cBhvr>
                                      <p:to>
                                        <p:strVal val="visible"/>
                                      </p:to>
                                    </p:set>
                                    <p:anim calcmode="lin" valueType="num">
                                      <p:cBhvr>
                                        <p:cTn id="61" dur="500" fill="hold"/>
                                        <p:tgtEl>
                                          <p:spTgt spid="210947">
                                            <p:txEl>
                                              <p:pRg st="9" end="9"/>
                                            </p:txEl>
                                          </p:spTgt>
                                        </p:tgtEl>
                                        <p:attrNameLst>
                                          <p:attrName>ppt_w</p:attrName>
                                        </p:attrNameLst>
                                      </p:cBhvr>
                                      <p:tavLst>
                                        <p:tav tm="0">
                                          <p:val>
                                            <p:strVal val="#ppt_w*2.5"/>
                                          </p:val>
                                        </p:tav>
                                        <p:tav tm="100000">
                                          <p:val>
                                            <p:strVal val="#ppt_w"/>
                                          </p:val>
                                        </p:tav>
                                      </p:tavLst>
                                    </p:anim>
                                    <p:anim calcmode="lin" valueType="num">
                                      <p:cBhvr>
                                        <p:cTn id="62" dur="500" fill="hold"/>
                                        <p:tgtEl>
                                          <p:spTgt spid="210947">
                                            <p:txEl>
                                              <p:pRg st="9" end="9"/>
                                            </p:txEl>
                                          </p:spTgt>
                                        </p:tgtEl>
                                        <p:attrNameLst>
                                          <p:attrName>ppt_h</p:attrName>
                                        </p:attrNameLst>
                                      </p:cBhvr>
                                      <p:tavLst>
                                        <p:tav tm="0">
                                          <p:val>
                                            <p:strVal val="#ppt_h*0.01"/>
                                          </p:val>
                                        </p:tav>
                                        <p:tav tm="100000">
                                          <p:val>
                                            <p:strVal val="#ppt_h"/>
                                          </p:val>
                                        </p:tav>
                                      </p:tavLst>
                                    </p:anim>
                                    <p:anim calcmode="lin" valueType="num">
                                      <p:cBhvr>
                                        <p:cTn id="63" dur="500" fill="hold"/>
                                        <p:tgtEl>
                                          <p:spTgt spid="210947">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210947">
                                            <p:txEl>
                                              <p:pRg st="9" end="9"/>
                                            </p:txEl>
                                          </p:spTgt>
                                        </p:tgtEl>
                                        <p:attrNameLst>
                                          <p:attrName>ppt_y</p:attrName>
                                        </p:attrNameLst>
                                      </p:cBhvr>
                                      <p:tavLst>
                                        <p:tav tm="0">
                                          <p:val>
                                            <p:strVal val="#ppt_h+1"/>
                                          </p:val>
                                        </p:tav>
                                        <p:tav tm="100000">
                                          <p:val>
                                            <p:strVal val="#ppt_y"/>
                                          </p:val>
                                        </p:tav>
                                      </p:tavLst>
                                    </p:anim>
                                    <p:animEffect transition="in" filter="fade">
                                      <p:cBhvr>
                                        <p:cTn id="65" dur="500"/>
                                        <p:tgtEl>
                                          <p:spTgt spid="21094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210947">
                                            <p:txEl>
                                              <p:pRg st="10" end="10"/>
                                            </p:txEl>
                                          </p:spTgt>
                                        </p:tgtEl>
                                        <p:attrNameLst>
                                          <p:attrName>style.visibility</p:attrName>
                                        </p:attrNameLst>
                                      </p:cBhvr>
                                      <p:to>
                                        <p:strVal val="visible"/>
                                      </p:to>
                                    </p:set>
                                    <p:anim calcmode="lin" valueType="num">
                                      <p:cBhvr>
                                        <p:cTn id="70" dur="500" fill="hold"/>
                                        <p:tgtEl>
                                          <p:spTgt spid="210947">
                                            <p:txEl>
                                              <p:pRg st="10" end="10"/>
                                            </p:txEl>
                                          </p:spTgt>
                                        </p:tgtEl>
                                        <p:attrNameLst>
                                          <p:attrName>ppt_w</p:attrName>
                                        </p:attrNameLst>
                                      </p:cBhvr>
                                      <p:tavLst>
                                        <p:tav tm="0">
                                          <p:val>
                                            <p:strVal val="#ppt_w*2.5"/>
                                          </p:val>
                                        </p:tav>
                                        <p:tav tm="100000">
                                          <p:val>
                                            <p:strVal val="#ppt_w"/>
                                          </p:val>
                                        </p:tav>
                                      </p:tavLst>
                                    </p:anim>
                                    <p:anim calcmode="lin" valueType="num">
                                      <p:cBhvr>
                                        <p:cTn id="71" dur="500" fill="hold"/>
                                        <p:tgtEl>
                                          <p:spTgt spid="210947">
                                            <p:txEl>
                                              <p:pRg st="10" end="10"/>
                                            </p:txEl>
                                          </p:spTgt>
                                        </p:tgtEl>
                                        <p:attrNameLst>
                                          <p:attrName>ppt_h</p:attrName>
                                        </p:attrNameLst>
                                      </p:cBhvr>
                                      <p:tavLst>
                                        <p:tav tm="0">
                                          <p:val>
                                            <p:strVal val="#ppt_h*0.01"/>
                                          </p:val>
                                        </p:tav>
                                        <p:tav tm="100000">
                                          <p:val>
                                            <p:strVal val="#ppt_h"/>
                                          </p:val>
                                        </p:tav>
                                      </p:tavLst>
                                    </p:anim>
                                    <p:anim calcmode="lin" valueType="num">
                                      <p:cBhvr>
                                        <p:cTn id="72" dur="500" fill="hold"/>
                                        <p:tgtEl>
                                          <p:spTgt spid="210947">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210947">
                                            <p:txEl>
                                              <p:pRg st="10" end="10"/>
                                            </p:txEl>
                                          </p:spTgt>
                                        </p:tgtEl>
                                        <p:attrNameLst>
                                          <p:attrName>ppt_y</p:attrName>
                                        </p:attrNameLst>
                                      </p:cBhvr>
                                      <p:tavLst>
                                        <p:tav tm="0">
                                          <p:val>
                                            <p:strVal val="#ppt_h+1"/>
                                          </p:val>
                                        </p:tav>
                                        <p:tav tm="100000">
                                          <p:val>
                                            <p:strVal val="#ppt_y"/>
                                          </p:val>
                                        </p:tav>
                                      </p:tavLst>
                                    </p:anim>
                                    <p:animEffect transition="in" filter="fade">
                                      <p:cBhvr>
                                        <p:cTn id="74" dur="500"/>
                                        <p:tgtEl>
                                          <p:spTgt spid="210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52400" y="304800"/>
            <a:ext cx="8686800" cy="1143000"/>
          </a:xfrm>
        </p:spPr>
        <p:txBody>
          <a:bodyPr/>
          <a:lstStyle/>
          <a:p>
            <a:pPr eaLnBrk="1" hangingPunct="1">
              <a:defRPr/>
            </a:pPr>
            <a:r>
              <a:rPr lang="en-US" sz="4800" b="0" dirty="0" smtClean="0">
                <a:solidFill>
                  <a:srgbClr val="FF0000"/>
                </a:solidFill>
                <a:effectLst>
                  <a:outerShdw blurRad="38100" dist="38100" dir="2700000" algn="tl">
                    <a:srgbClr val="C0C0C0"/>
                  </a:outerShdw>
                </a:effectLst>
                <a:latin typeface="Impact" pitchFamily="34" charset="0"/>
              </a:rPr>
              <a:t>WRESTLING TO MMA= SUCCESS!!</a:t>
            </a:r>
          </a:p>
        </p:txBody>
      </p:sp>
      <p:sp>
        <p:nvSpPr>
          <p:cNvPr id="210947" name="Rectangle 3"/>
          <p:cNvSpPr>
            <a:spLocks noGrp="1" noChangeArrowheads="1"/>
          </p:cNvSpPr>
          <p:nvPr>
            <p:ph type="body" sz="half" idx="3"/>
          </p:nvPr>
        </p:nvSpPr>
        <p:spPr>
          <a:xfrm>
            <a:off x="2514600" y="1295400"/>
            <a:ext cx="6477000" cy="5562600"/>
          </a:xfrm>
        </p:spPr>
        <p:txBody>
          <a:bodyPr/>
          <a:lstStyle/>
          <a:p>
            <a:pPr algn="ctr" eaLnBrk="1" hangingPunct="1">
              <a:buFontTx/>
              <a:buNone/>
            </a:pPr>
            <a:r>
              <a:rPr lang="en-US" sz="2400" b="1" dirty="0" smtClean="0">
                <a:solidFill>
                  <a:srgbClr val="CC9900"/>
                </a:solidFill>
                <a:latin typeface="Georgia" pitchFamily="18" charset="0"/>
              </a:rPr>
              <a:t>High School State Champion</a:t>
            </a:r>
          </a:p>
          <a:p>
            <a:pPr algn="ctr" eaLnBrk="1" hangingPunct="1">
              <a:buFontTx/>
              <a:buNone/>
            </a:pPr>
            <a:r>
              <a:rPr lang="en-US" sz="2400" b="1" dirty="0" smtClean="0">
                <a:solidFill>
                  <a:srgbClr val="CC9900"/>
                </a:solidFill>
                <a:latin typeface="Georgia" pitchFamily="18" charset="0"/>
              </a:rPr>
              <a:t>NCAA Champion</a:t>
            </a:r>
          </a:p>
          <a:p>
            <a:pPr algn="ctr" eaLnBrk="1" hangingPunct="1">
              <a:buFontTx/>
              <a:buNone/>
            </a:pPr>
            <a:r>
              <a:rPr lang="en-US" sz="2400" b="1" dirty="0" smtClean="0">
                <a:solidFill>
                  <a:srgbClr val="CC9900"/>
                </a:solidFill>
                <a:latin typeface="Georgia" pitchFamily="18" charset="0"/>
              </a:rPr>
              <a:t>UFC TITLE CONTENDER</a:t>
            </a:r>
          </a:p>
          <a:p>
            <a:pPr algn="ctr" eaLnBrk="1" hangingPunct="1">
              <a:buFontTx/>
              <a:buNone/>
            </a:pPr>
            <a:r>
              <a:rPr lang="en-US" sz="2400" b="1" dirty="0" smtClean="0">
                <a:solidFill>
                  <a:srgbClr val="CC9900"/>
                </a:solidFill>
                <a:latin typeface="Georgia" pitchFamily="18" charset="0"/>
              </a:rPr>
              <a:t>-Josh </a:t>
            </a:r>
            <a:r>
              <a:rPr lang="en-US" sz="2400" b="1" dirty="0" err="1" smtClean="0">
                <a:solidFill>
                  <a:srgbClr val="CC9900"/>
                </a:solidFill>
                <a:latin typeface="Georgia" pitchFamily="18" charset="0"/>
              </a:rPr>
              <a:t>Koscheck</a:t>
            </a:r>
            <a:endParaRPr lang="en-US" sz="2400" b="1" dirty="0" smtClean="0">
              <a:solidFill>
                <a:srgbClr val="CC99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r>
              <a:rPr lang="en-US" b="1" dirty="0" smtClean="0">
                <a:solidFill>
                  <a:srgbClr val="000000"/>
                </a:solidFill>
                <a:latin typeface="Georgia" pitchFamily="18" charset="0"/>
              </a:rPr>
              <a:t> </a:t>
            </a:r>
            <a:r>
              <a:rPr lang="en-US" sz="2400" b="1" dirty="0" smtClean="0">
                <a:solidFill>
                  <a:srgbClr val="CC9900"/>
                </a:solidFill>
                <a:latin typeface="Georgia" pitchFamily="18" charset="0"/>
              </a:rPr>
              <a:t>NCAA All-American</a:t>
            </a:r>
          </a:p>
          <a:p>
            <a:pPr algn="ctr" eaLnBrk="1" hangingPunct="1">
              <a:buFontTx/>
              <a:buNone/>
            </a:pPr>
            <a:r>
              <a:rPr lang="en-US" sz="2400" b="1" dirty="0" smtClean="0">
                <a:solidFill>
                  <a:srgbClr val="CC9900"/>
                </a:solidFill>
                <a:latin typeface="Georgia" pitchFamily="18" charset="0"/>
              </a:rPr>
              <a:t>High School State Champion</a:t>
            </a:r>
          </a:p>
          <a:p>
            <a:pPr algn="ctr" eaLnBrk="1" hangingPunct="1">
              <a:buFontTx/>
              <a:buNone/>
            </a:pPr>
            <a:r>
              <a:rPr lang="en-US" sz="2400" b="1" dirty="0" smtClean="0">
                <a:solidFill>
                  <a:srgbClr val="CC9900"/>
                </a:solidFill>
                <a:latin typeface="Georgia" pitchFamily="18" charset="0"/>
              </a:rPr>
              <a:t>Former UFC Champion</a:t>
            </a:r>
          </a:p>
          <a:p>
            <a:pPr algn="ctr" eaLnBrk="1" hangingPunct="1">
              <a:buFontTx/>
              <a:buNone/>
            </a:pPr>
            <a:r>
              <a:rPr lang="en-US" sz="2400" b="1" dirty="0" smtClean="0">
                <a:solidFill>
                  <a:srgbClr val="CC9900"/>
                </a:solidFill>
                <a:latin typeface="Georgia" pitchFamily="18" charset="0"/>
              </a:rPr>
              <a:t>-Chuck Liddell</a:t>
            </a:r>
          </a:p>
        </p:txBody>
      </p:sp>
      <p:pic>
        <p:nvPicPr>
          <p:cNvPr id="79874" name="Picture 2" descr="josh_koscheck_prev[1]"/>
          <p:cNvPicPr>
            <a:picLocks noChangeAspect="1" noChangeArrowheads="1"/>
          </p:cNvPicPr>
          <p:nvPr/>
        </p:nvPicPr>
        <p:blipFill>
          <a:blip r:embed="rId3" cstate="print"/>
          <a:srcRect/>
          <a:stretch>
            <a:fillRect/>
          </a:stretch>
        </p:blipFill>
        <p:spPr bwMode="auto">
          <a:xfrm>
            <a:off x="533400" y="1371600"/>
            <a:ext cx="1600200" cy="2400300"/>
          </a:xfrm>
          <a:prstGeom prst="rect">
            <a:avLst/>
          </a:prstGeom>
          <a:noFill/>
          <a:ln w="9525" algn="in">
            <a:noFill/>
            <a:miter lim="800000"/>
            <a:headEnd/>
            <a:tailEnd/>
          </a:ln>
          <a:effectLst/>
        </p:spPr>
      </p:pic>
      <p:pic>
        <p:nvPicPr>
          <p:cNvPr id="79875" name="Picture 3" descr="chuck[1]"/>
          <p:cNvPicPr>
            <a:picLocks noChangeAspect="1" noChangeArrowheads="1"/>
          </p:cNvPicPr>
          <p:nvPr/>
        </p:nvPicPr>
        <p:blipFill>
          <a:blip r:embed="rId4" cstate="print"/>
          <a:srcRect/>
          <a:stretch>
            <a:fillRect/>
          </a:stretch>
        </p:blipFill>
        <p:spPr bwMode="auto">
          <a:xfrm>
            <a:off x="304800" y="4267200"/>
            <a:ext cx="2114550" cy="211455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p:cTn id="7" dur="500" fill="hold"/>
                                        <p:tgtEl>
                                          <p:spTgt spid="21094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1094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1094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10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10947">
                                            <p:txEl>
                                              <p:pRg st="1" end="1"/>
                                            </p:txEl>
                                          </p:spTgt>
                                        </p:tgtEl>
                                        <p:attrNameLst>
                                          <p:attrName>style.visibility</p:attrName>
                                        </p:attrNameLst>
                                      </p:cBhvr>
                                      <p:to>
                                        <p:strVal val="visible"/>
                                      </p:to>
                                    </p:set>
                                    <p:anim calcmode="lin" valueType="num">
                                      <p:cBhvr>
                                        <p:cTn id="16" dur="500" fill="hold"/>
                                        <p:tgtEl>
                                          <p:spTgt spid="21094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1094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1094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109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10947">
                                            <p:txEl>
                                              <p:pRg st="2" end="2"/>
                                            </p:txEl>
                                          </p:spTgt>
                                        </p:tgtEl>
                                        <p:attrNameLst>
                                          <p:attrName>style.visibility</p:attrName>
                                        </p:attrNameLst>
                                      </p:cBhvr>
                                      <p:to>
                                        <p:strVal val="visible"/>
                                      </p:to>
                                    </p:set>
                                    <p:anim calcmode="lin" valueType="num">
                                      <p:cBhvr>
                                        <p:cTn id="25" dur="500" fill="hold"/>
                                        <p:tgtEl>
                                          <p:spTgt spid="210947">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10947">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0947">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1094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10947">
                                            <p:txEl>
                                              <p:pRg st="3" end="3"/>
                                            </p:txEl>
                                          </p:spTgt>
                                        </p:tgtEl>
                                        <p:attrNameLst>
                                          <p:attrName>style.visibility</p:attrName>
                                        </p:attrNameLst>
                                      </p:cBhvr>
                                      <p:to>
                                        <p:strVal val="visible"/>
                                      </p:to>
                                    </p:set>
                                    <p:anim calcmode="lin" valueType="num">
                                      <p:cBhvr>
                                        <p:cTn id="34" dur="500" fill="hold"/>
                                        <p:tgtEl>
                                          <p:spTgt spid="210947">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10947">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0947">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1094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10947">
                                            <p:txEl>
                                              <p:pRg st="7" end="7"/>
                                            </p:txEl>
                                          </p:spTgt>
                                        </p:tgtEl>
                                        <p:attrNameLst>
                                          <p:attrName>style.visibility</p:attrName>
                                        </p:attrNameLst>
                                      </p:cBhvr>
                                      <p:to>
                                        <p:strVal val="visible"/>
                                      </p:to>
                                    </p:set>
                                    <p:anim calcmode="lin" valueType="num">
                                      <p:cBhvr>
                                        <p:cTn id="43" dur="500" fill="hold"/>
                                        <p:tgtEl>
                                          <p:spTgt spid="210947">
                                            <p:txEl>
                                              <p:pRg st="7" end="7"/>
                                            </p:txEl>
                                          </p:spTgt>
                                        </p:tgtEl>
                                        <p:attrNameLst>
                                          <p:attrName>ppt_w</p:attrName>
                                        </p:attrNameLst>
                                      </p:cBhvr>
                                      <p:tavLst>
                                        <p:tav tm="0">
                                          <p:val>
                                            <p:strVal val="#ppt_w*2.5"/>
                                          </p:val>
                                        </p:tav>
                                        <p:tav tm="100000">
                                          <p:val>
                                            <p:strVal val="#ppt_w"/>
                                          </p:val>
                                        </p:tav>
                                      </p:tavLst>
                                    </p:anim>
                                    <p:anim calcmode="lin" valueType="num">
                                      <p:cBhvr>
                                        <p:cTn id="44" dur="500" fill="hold"/>
                                        <p:tgtEl>
                                          <p:spTgt spid="210947">
                                            <p:txEl>
                                              <p:pRg st="7" end="7"/>
                                            </p:txEl>
                                          </p:spTgt>
                                        </p:tgtEl>
                                        <p:attrNameLst>
                                          <p:attrName>ppt_h</p:attrName>
                                        </p:attrNameLst>
                                      </p:cBhvr>
                                      <p:tavLst>
                                        <p:tav tm="0">
                                          <p:val>
                                            <p:strVal val="#ppt_h*0.01"/>
                                          </p:val>
                                        </p:tav>
                                        <p:tav tm="100000">
                                          <p:val>
                                            <p:strVal val="#ppt_h"/>
                                          </p:val>
                                        </p:tav>
                                      </p:tavLst>
                                    </p:anim>
                                    <p:anim calcmode="lin" valueType="num">
                                      <p:cBhvr>
                                        <p:cTn id="45" dur="500" fill="hold"/>
                                        <p:tgtEl>
                                          <p:spTgt spid="210947">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210947">
                                            <p:txEl>
                                              <p:pRg st="7" end="7"/>
                                            </p:txEl>
                                          </p:spTgt>
                                        </p:tgtEl>
                                        <p:attrNameLst>
                                          <p:attrName>ppt_y</p:attrName>
                                        </p:attrNameLst>
                                      </p:cBhvr>
                                      <p:tavLst>
                                        <p:tav tm="0">
                                          <p:val>
                                            <p:strVal val="#ppt_h+1"/>
                                          </p:val>
                                        </p:tav>
                                        <p:tav tm="100000">
                                          <p:val>
                                            <p:strVal val="#ppt_y"/>
                                          </p:val>
                                        </p:tav>
                                      </p:tavLst>
                                    </p:anim>
                                    <p:animEffect transition="in" filter="fade">
                                      <p:cBhvr>
                                        <p:cTn id="47" dur="500"/>
                                        <p:tgtEl>
                                          <p:spTgt spid="2109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210947">
                                            <p:txEl>
                                              <p:pRg st="8" end="8"/>
                                            </p:txEl>
                                          </p:spTgt>
                                        </p:tgtEl>
                                        <p:attrNameLst>
                                          <p:attrName>style.visibility</p:attrName>
                                        </p:attrNameLst>
                                      </p:cBhvr>
                                      <p:to>
                                        <p:strVal val="visible"/>
                                      </p:to>
                                    </p:set>
                                    <p:anim calcmode="lin" valueType="num">
                                      <p:cBhvr>
                                        <p:cTn id="52" dur="500" fill="hold"/>
                                        <p:tgtEl>
                                          <p:spTgt spid="210947">
                                            <p:txEl>
                                              <p:pRg st="8" end="8"/>
                                            </p:txEl>
                                          </p:spTgt>
                                        </p:tgtEl>
                                        <p:attrNameLst>
                                          <p:attrName>ppt_w</p:attrName>
                                        </p:attrNameLst>
                                      </p:cBhvr>
                                      <p:tavLst>
                                        <p:tav tm="0">
                                          <p:val>
                                            <p:strVal val="#ppt_w*2.5"/>
                                          </p:val>
                                        </p:tav>
                                        <p:tav tm="100000">
                                          <p:val>
                                            <p:strVal val="#ppt_w"/>
                                          </p:val>
                                        </p:tav>
                                      </p:tavLst>
                                    </p:anim>
                                    <p:anim calcmode="lin" valueType="num">
                                      <p:cBhvr>
                                        <p:cTn id="53" dur="500" fill="hold"/>
                                        <p:tgtEl>
                                          <p:spTgt spid="210947">
                                            <p:txEl>
                                              <p:pRg st="8" end="8"/>
                                            </p:txEl>
                                          </p:spTgt>
                                        </p:tgtEl>
                                        <p:attrNameLst>
                                          <p:attrName>ppt_h</p:attrName>
                                        </p:attrNameLst>
                                      </p:cBhvr>
                                      <p:tavLst>
                                        <p:tav tm="0">
                                          <p:val>
                                            <p:strVal val="#ppt_h*0.01"/>
                                          </p:val>
                                        </p:tav>
                                        <p:tav tm="100000">
                                          <p:val>
                                            <p:strVal val="#ppt_h"/>
                                          </p:val>
                                        </p:tav>
                                      </p:tavLst>
                                    </p:anim>
                                    <p:anim calcmode="lin" valueType="num">
                                      <p:cBhvr>
                                        <p:cTn id="54" dur="500" fill="hold"/>
                                        <p:tgtEl>
                                          <p:spTgt spid="210947">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210947">
                                            <p:txEl>
                                              <p:pRg st="8" end="8"/>
                                            </p:txEl>
                                          </p:spTgt>
                                        </p:tgtEl>
                                        <p:attrNameLst>
                                          <p:attrName>ppt_y</p:attrName>
                                        </p:attrNameLst>
                                      </p:cBhvr>
                                      <p:tavLst>
                                        <p:tav tm="0">
                                          <p:val>
                                            <p:strVal val="#ppt_h+1"/>
                                          </p:val>
                                        </p:tav>
                                        <p:tav tm="100000">
                                          <p:val>
                                            <p:strVal val="#ppt_y"/>
                                          </p:val>
                                        </p:tav>
                                      </p:tavLst>
                                    </p:anim>
                                    <p:animEffect transition="in" filter="fade">
                                      <p:cBhvr>
                                        <p:cTn id="56" dur="500"/>
                                        <p:tgtEl>
                                          <p:spTgt spid="210947">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210947">
                                            <p:txEl>
                                              <p:pRg st="9" end="9"/>
                                            </p:txEl>
                                          </p:spTgt>
                                        </p:tgtEl>
                                        <p:attrNameLst>
                                          <p:attrName>style.visibility</p:attrName>
                                        </p:attrNameLst>
                                      </p:cBhvr>
                                      <p:to>
                                        <p:strVal val="visible"/>
                                      </p:to>
                                    </p:set>
                                    <p:anim calcmode="lin" valueType="num">
                                      <p:cBhvr>
                                        <p:cTn id="61" dur="500" fill="hold"/>
                                        <p:tgtEl>
                                          <p:spTgt spid="210947">
                                            <p:txEl>
                                              <p:pRg st="9" end="9"/>
                                            </p:txEl>
                                          </p:spTgt>
                                        </p:tgtEl>
                                        <p:attrNameLst>
                                          <p:attrName>ppt_w</p:attrName>
                                        </p:attrNameLst>
                                      </p:cBhvr>
                                      <p:tavLst>
                                        <p:tav tm="0">
                                          <p:val>
                                            <p:strVal val="#ppt_w*2.5"/>
                                          </p:val>
                                        </p:tav>
                                        <p:tav tm="100000">
                                          <p:val>
                                            <p:strVal val="#ppt_w"/>
                                          </p:val>
                                        </p:tav>
                                      </p:tavLst>
                                    </p:anim>
                                    <p:anim calcmode="lin" valueType="num">
                                      <p:cBhvr>
                                        <p:cTn id="62" dur="500" fill="hold"/>
                                        <p:tgtEl>
                                          <p:spTgt spid="210947">
                                            <p:txEl>
                                              <p:pRg st="9" end="9"/>
                                            </p:txEl>
                                          </p:spTgt>
                                        </p:tgtEl>
                                        <p:attrNameLst>
                                          <p:attrName>ppt_h</p:attrName>
                                        </p:attrNameLst>
                                      </p:cBhvr>
                                      <p:tavLst>
                                        <p:tav tm="0">
                                          <p:val>
                                            <p:strVal val="#ppt_h*0.01"/>
                                          </p:val>
                                        </p:tav>
                                        <p:tav tm="100000">
                                          <p:val>
                                            <p:strVal val="#ppt_h"/>
                                          </p:val>
                                        </p:tav>
                                      </p:tavLst>
                                    </p:anim>
                                    <p:anim calcmode="lin" valueType="num">
                                      <p:cBhvr>
                                        <p:cTn id="63" dur="500" fill="hold"/>
                                        <p:tgtEl>
                                          <p:spTgt spid="210947">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210947">
                                            <p:txEl>
                                              <p:pRg st="9" end="9"/>
                                            </p:txEl>
                                          </p:spTgt>
                                        </p:tgtEl>
                                        <p:attrNameLst>
                                          <p:attrName>ppt_y</p:attrName>
                                        </p:attrNameLst>
                                      </p:cBhvr>
                                      <p:tavLst>
                                        <p:tav tm="0">
                                          <p:val>
                                            <p:strVal val="#ppt_h+1"/>
                                          </p:val>
                                        </p:tav>
                                        <p:tav tm="100000">
                                          <p:val>
                                            <p:strVal val="#ppt_y"/>
                                          </p:val>
                                        </p:tav>
                                      </p:tavLst>
                                    </p:anim>
                                    <p:animEffect transition="in" filter="fade">
                                      <p:cBhvr>
                                        <p:cTn id="65" dur="500"/>
                                        <p:tgtEl>
                                          <p:spTgt spid="21094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210947">
                                            <p:txEl>
                                              <p:pRg st="10" end="10"/>
                                            </p:txEl>
                                          </p:spTgt>
                                        </p:tgtEl>
                                        <p:attrNameLst>
                                          <p:attrName>style.visibility</p:attrName>
                                        </p:attrNameLst>
                                      </p:cBhvr>
                                      <p:to>
                                        <p:strVal val="visible"/>
                                      </p:to>
                                    </p:set>
                                    <p:anim calcmode="lin" valueType="num">
                                      <p:cBhvr>
                                        <p:cTn id="70" dur="500" fill="hold"/>
                                        <p:tgtEl>
                                          <p:spTgt spid="210947">
                                            <p:txEl>
                                              <p:pRg st="10" end="10"/>
                                            </p:txEl>
                                          </p:spTgt>
                                        </p:tgtEl>
                                        <p:attrNameLst>
                                          <p:attrName>ppt_w</p:attrName>
                                        </p:attrNameLst>
                                      </p:cBhvr>
                                      <p:tavLst>
                                        <p:tav tm="0">
                                          <p:val>
                                            <p:strVal val="#ppt_w*2.5"/>
                                          </p:val>
                                        </p:tav>
                                        <p:tav tm="100000">
                                          <p:val>
                                            <p:strVal val="#ppt_w"/>
                                          </p:val>
                                        </p:tav>
                                      </p:tavLst>
                                    </p:anim>
                                    <p:anim calcmode="lin" valueType="num">
                                      <p:cBhvr>
                                        <p:cTn id="71" dur="500" fill="hold"/>
                                        <p:tgtEl>
                                          <p:spTgt spid="210947">
                                            <p:txEl>
                                              <p:pRg st="10" end="10"/>
                                            </p:txEl>
                                          </p:spTgt>
                                        </p:tgtEl>
                                        <p:attrNameLst>
                                          <p:attrName>ppt_h</p:attrName>
                                        </p:attrNameLst>
                                      </p:cBhvr>
                                      <p:tavLst>
                                        <p:tav tm="0">
                                          <p:val>
                                            <p:strVal val="#ppt_h*0.01"/>
                                          </p:val>
                                        </p:tav>
                                        <p:tav tm="100000">
                                          <p:val>
                                            <p:strVal val="#ppt_h"/>
                                          </p:val>
                                        </p:tav>
                                      </p:tavLst>
                                    </p:anim>
                                    <p:anim calcmode="lin" valueType="num">
                                      <p:cBhvr>
                                        <p:cTn id="72" dur="500" fill="hold"/>
                                        <p:tgtEl>
                                          <p:spTgt spid="210947">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210947">
                                            <p:txEl>
                                              <p:pRg st="10" end="10"/>
                                            </p:txEl>
                                          </p:spTgt>
                                        </p:tgtEl>
                                        <p:attrNameLst>
                                          <p:attrName>ppt_y</p:attrName>
                                        </p:attrNameLst>
                                      </p:cBhvr>
                                      <p:tavLst>
                                        <p:tav tm="0">
                                          <p:val>
                                            <p:strVal val="#ppt_h+1"/>
                                          </p:val>
                                        </p:tav>
                                        <p:tav tm="100000">
                                          <p:val>
                                            <p:strVal val="#ppt_y"/>
                                          </p:val>
                                        </p:tav>
                                      </p:tavLst>
                                    </p:anim>
                                    <p:animEffect transition="in" filter="fade">
                                      <p:cBhvr>
                                        <p:cTn id="74" dur="500"/>
                                        <p:tgtEl>
                                          <p:spTgt spid="210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52400" y="304800"/>
            <a:ext cx="8686800" cy="1143000"/>
          </a:xfrm>
        </p:spPr>
        <p:txBody>
          <a:bodyPr/>
          <a:lstStyle/>
          <a:p>
            <a:pPr eaLnBrk="1" hangingPunct="1">
              <a:defRPr/>
            </a:pPr>
            <a:r>
              <a:rPr lang="en-US" sz="4800" b="0" dirty="0" smtClean="0">
                <a:solidFill>
                  <a:srgbClr val="FF0000"/>
                </a:solidFill>
                <a:effectLst>
                  <a:outerShdw blurRad="38100" dist="38100" dir="2700000" algn="tl">
                    <a:srgbClr val="C0C0C0"/>
                  </a:outerShdw>
                </a:effectLst>
                <a:latin typeface="Impact" pitchFamily="34" charset="0"/>
              </a:rPr>
              <a:t>WRESTLING TO MMA= SUCCESS!!</a:t>
            </a:r>
          </a:p>
        </p:txBody>
      </p:sp>
      <p:sp>
        <p:nvSpPr>
          <p:cNvPr id="210947" name="Rectangle 3"/>
          <p:cNvSpPr>
            <a:spLocks noGrp="1" noChangeArrowheads="1"/>
          </p:cNvSpPr>
          <p:nvPr>
            <p:ph type="body" sz="half" idx="3"/>
          </p:nvPr>
        </p:nvSpPr>
        <p:spPr>
          <a:xfrm>
            <a:off x="2514600" y="1295400"/>
            <a:ext cx="6477000" cy="5562600"/>
          </a:xfrm>
        </p:spPr>
        <p:txBody>
          <a:bodyPr/>
          <a:lstStyle/>
          <a:p>
            <a:pPr algn="ctr" eaLnBrk="1" hangingPunct="1">
              <a:buFontTx/>
              <a:buNone/>
            </a:pPr>
            <a:r>
              <a:rPr lang="en-US" sz="2400" b="1" dirty="0" smtClean="0">
                <a:solidFill>
                  <a:srgbClr val="CC9900"/>
                </a:solidFill>
                <a:latin typeface="Georgia" pitchFamily="18" charset="0"/>
              </a:rPr>
              <a:t>High School State Champion</a:t>
            </a:r>
          </a:p>
          <a:p>
            <a:pPr algn="ctr" eaLnBrk="1" hangingPunct="1">
              <a:buFontTx/>
              <a:buNone/>
            </a:pPr>
            <a:r>
              <a:rPr lang="en-US" sz="2400" b="1" dirty="0" smtClean="0">
                <a:solidFill>
                  <a:srgbClr val="CC9900"/>
                </a:solidFill>
                <a:latin typeface="Georgia" pitchFamily="18" charset="0"/>
              </a:rPr>
              <a:t>NCAA All-American</a:t>
            </a:r>
          </a:p>
          <a:p>
            <a:pPr algn="ctr" eaLnBrk="1" hangingPunct="1">
              <a:buFontTx/>
              <a:buNone/>
            </a:pPr>
            <a:r>
              <a:rPr lang="en-US" sz="2400" b="1" dirty="0" smtClean="0">
                <a:solidFill>
                  <a:srgbClr val="CC9900"/>
                </a:solidFill>
                <a:latin typeface="Georgia" pitchFamily="18" charset="0"/>
              </a:rPr>
              <a:t>UFC CHAMPION</a:t>
            </a:r>
          </a:p>
          <a:p>
            <a:pPr algn="ctr" eaLnBrk="1" hangingPunct="1">
              <a:buFontTx/>
              <a:buNone/>
            </a:pPr>
            <a:r>
              <a:rPr lang="en-US" sz="2400" b="1" dirty="0" smtClean="0">
                <a:solidFill>
                  <a:srgbClr val="CC9900"/>
                </a:solidFill>
                <a:latin typeface="Georgia" pitchFamily="18" charset="0"/>
              </a:rPr>
              <a:t>-</a:t>
            </a:r>
            <a:r>
              <a:rPr lang="en-US" sz="2400" b="1" dirty="0" err="1" smtClean="0">
                <a:solidFill>
                  <a:srgbClr val="CC9900"/>
                </a:solidFill>
                <a:latin typeface="Georgia" pitchFamily="18" charset="0"/>
              </a:rPr>
              <a:t>Franky</a:t>
            </a:r>
            <a:r>
              <a:rPr lang="en-US" sz="2400" b="1" dirty="0" smtClean="0">
                <a:solidFill>
                  <a:srgbClr val="CC9900"/>
                </a:solidFill>
                <a:latin typeface="Georgia" pitchFamily="18" charset="0"/>
              </a:rPr>
              <a:t> Edgar</a:t>
            </a: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endParaRPr lang="en-US" sz="1800" b="1" dirty="0" smtClean="0">
              <a:solidFill>
                <a:srgbClr val="000000"/>
              </a:solidFill>
              <a:latin typeface="Georgia" pitchFamily="18" charset="0"/>
            </a:endParaRPr>
          </a:p>
          <a:p>
            <a:pPr algn="ctr" eaLnBrk="1" hangingPunct="1">
              <a:buFontTx/>
              <a:buNone/>
            </a:pPr>
            <a:r>
              <a:rPr lang="en-US" b="1" dirty="0" smtClean="0">
                <a:solidFill>
                  <a:srgbClr val="000000"/>
                </a:solidFill>
                <a:latin typeface="Georgia" pitchFamily="18" charset="0"/>
              </a:rPr>
              <a:t> </a:t>
            </a:r>
            <a:r>
              <a:rPr lang="en-US" sz="2400" b="1" dirty="0" smtClean="0">
                <a:solidFill>
                  <a:srgbClr val="CC9900"/>
                </a:solidFill>
                <a:latin typeface="Georgia" pitchFamily="18" charset="0"/>
              </a:rPr>
              <a:t>NCAA All-American</a:t>
            </a:r>
          </a:p>
          <a:p>
            <a:pPr algn="ctr" eaLnBrk="1" hangingPunct="1">
              <a:buFontTx/>
              <a:buNone/>
            </a:pPr>
            <a:r>
              <a:rPr lang="en-US" sz="2400" b="1" dirty="0" smtClean="0">
                <a:solidFill>
                  <a:srgbClr val="CC9900"/>
                </a:solidFill>
                <a:latin typeface="Georgia" pitchFamily="18" charset="0"/>
              </a:rPr>
              <a:t>High School State champion</a:t>
            </a:r>
          </a:p>
          <a:p>
            <a:pPr algn="ctr" eaLnBrk="1" hangingPunct="1">
              <a:buFontTx/>
              <a:buNone/>
            </a:pPr>
            <a:r>
              <a:rPr lang="en-US" sz="2400" b="1" dirty="0" smtClean="0">
                <a:solidFill>
                  <a:srgbClr val="CC9900"/>
                </a:solidFill>
                <a:latin typeface="Georgia" pitchFamily="18" charset="0"/>
              </a:rPr>
              <a:t>Olympic Team Alternate</a:t>
            </a:r>
          </a:p>
          <a:p>
            <a:pPr algn="ctr" eaLnBrk="1" hangingPunct="1">
              <a:buFontTx/>
              <a:buNone/>
            </a:pPr>
            <a:r>
              <a:rPr lang="en-US" sz="2400" b="1" dirty="0" smtClean="0">
                <a:solidFill>
                  <a:srgbClr val="CC9900"/>
                </a:solidFill>
                <a:latin typeface="Georgia" pitchFamily="18" charset="0"/>
              </a:rPr>
              <a:t>-Randy </a:t>
            </a:r>
            <a:r>
              <a:rPr lang="en-US" sz="2400" b="1" dirty="0" err="1" smtClean="0">
                <a:solidFill>
                  <a:srgbClr val="CC9900"/>
                </a:solidFill>
                <a:latin typeface="Georgia" pitchFamily="18" charset="0"/>
              </a:rPr>
              <a:t>Coture</a:t>
            </a:r>
            <a:endParaRPr lang="en-US" sz="2400" b="1" dirty="0" smtClean="0">
              <a:solidFill>
                <a:srgbClr val="CC9900"/>
              </a:solidFill>
              <a:latin typeface="Georgia" pitchFamily="18" charset="0"/>
            </a:endParaRPr>
          </a:p>
        </p:txBody>
      </p:sp>
      <p:pic>
        <p:nvPicPr>
          <p:cNvPr id="80898" name="Picture 2" descr="Frankie-Edgar[1]"/>
          <p:cNvPicPr>
            <a:picLocks noChangeAspect="1" noChangeArrowheads="1"/>
          </p:cNvPicPr>
          <p:nvPr/>
        </p:nvPicPr>
        <p:blipFill>
          <a:blip r:embed="rId3" cstate="print"/>
          <a:srcRect/>
          <a:stretch>
            <a:fillRect/>
          </a:stretch>
        </p:blipFill>
        <p:spPr bwMode="auto">
          <a:xfrm>
            <a:off x="762000" y="1447800"/>
            <a:ext cx="1257300" cy="1885950"/>
          </a:xfrm>
          <a:prstGeom prst="rect">
            <a:avLst/>
          </a:prstGeom>
          <a:noFill/>
          <a:ln w="9525" algn="in">
            <a:noFill/>
            <a:miter lim="800000"/>
            <a:headEnd/>
            <a:tailEnd/>
          </a:ln>
          <a:effectLst/>
        </p:spPr>
      </p:pic>
      <p:pic>
        <p:nvPicPr>
          <p:cNvPr id="80900" name="Picture 4" descr="See full size image">
            <a:hlinkClick r:id="rId4"/>
          </p:cNvPr>
          <p:cNvPicPr>
            <a:picLocks noChangeAspect="1" noChangeArrowheads="1"/>
          </p:cNvPicPr>
          <p:nvPr/>
        </p:nvPicPr>
        <p:blipFill>
          <a:blip r:embed="rId5" cstate="print"/>
          <a:srcRect/>
          <a:stretch>
            <a:fillRect/>
          </a:stretch>
        </p:blipFill>
        <p:spPr bwMode="auto">
          <a:xfrm>
            <a:off x="685800" y="3886200"/>
            <a:ext cx="1600200" cy="2415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p:cTn id="7" dur="500" fill="hold"/>
                                        <p:tgtEl>
                                          <p:spTgt spid="21094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1094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1094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10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10947">
                                            <p:txEl>
                                              <p:pRg st="1" end="1"/>
                                            </p:txEl>
                                          </p:spTgt>
                                        </p:tgtEl>
                                        <p:attrNameLst>
                                          <p:attrName>style.visibility</p:attrName>
                                        </p:attrNameLst>
                                      </p:cBhvr>
                                      <p:to>
                                        <p:strVal val="visible"/>
                                      </p:to>
                                    </p:set>
                                    <p:anim calcmode="lin" valueType="num">
                                      <p:cBhvr>
                                        <p:cTn id="16" dur="500" fill="hold"/>
                                        <p:tgtEl>
                                          <p:spTgt spid="21094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1094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1094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109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10947">
                                            <p:txEl>
                                              <p:pRg st="2" end="2"/>
                                            </p:txEl>
                                          </p:spTgt>
                                        </p:tgtEl>
                                        <p:attrNameLst>
                                          <p:attrName>style.visibility</p:attrName>
                                        </p:attrNameLst>
                                      </p:cBhvr>
                                      <p:to>
                                        <p:strVal val="visible"/>
                                      </p:to>
                                    </p:set>
                                    <p:anim calcmode="lin" valueType="num">
                                      <p:cBhvr>
                                        <p:cTn id="25" dur="500" fill="hold"/>
                                        <p:tgtEl>
                                          <p:spTgt spid="210947">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10947">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0947">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1094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10947">
                                            <p:txEl>
                                              <p:pRg st="3" end="3"/>
                                            </p:txEl>
                                          </p:spTgt>
                                        </p:tgtEl>
                                        <p:attrNameLst>
                                          <p:attrName>style.visibility</p:attrName>
                                        </p:attrNameLst>
                                      </p:cBhvr>
                                      <p:to>
                                        <p:strVal val="visible"/>
                                      </p:to>
                                    </p:set>
                                    <p:anim calcmode="lin" valueType="num">
                                      <p:cBhvr>
                                        <p:cTn id="34" dur="500" fill="hold"/>
                                        <p:tgtEl>
                                          <p:spTgt spid="210947">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10947">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0947">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1094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10947">
                                            <p:txEl>
                                              <p:pRg st="7" end="7"/>
                                            </p:txEl>
                                          </p:spTgt>
                                        </p:tgtEl>
                                        <p:attrNameLst>
                                          <p:attrName>style.visibility</p:attrName>
                                        </p:attrNameLst>
                                      </p:cBhvr>
                                      <p:to>
                                        <p:strVal val="visible"/>
                                      </p:to>
                                    </p:set>
                                    <p:anim calcmode="lin" valueType="num">
                                      <p:cBhvr>
                                        <p:cTn id="43" dur="500" fill="hold"/>
                                        <p:tgtEl>
                                          <p:spTgt spid="210947">
                                            <p:txEl>
                                              <p:pRg st="7" end="7"/>
                                            </p:txEl>
                                          </p:spTgt>
                                        </p:tgtEl>
                                        <p:attrNameLst>
                                          <p:attrName>ppt_w</p:attrName>
                                        </p:attrNameLst>
                                      </p:cBhvr>
                                      <p:tavLst>
                                        <p:tav tm="0">
                                          <p:val>
                                            <p:strVal val="#ppt_w*2.5"/>
                                          </p:val>
                                        </p:tav>
                                        <p:tav tm="100000">
                                          <p:val>
                                            <p:strVal val="#ppt_w"/>
                                          </p:val>
                                        </p:tav>
                                      </p:tavLst>
                                    </p:anim>
                                    <p:anim calcmode="lin" valueType="num">
                                      <p:cBhvr>
                                        <p:cTn id="44" dur="500" fill="hold"/>
                                        <p:tgtEl>
                                          <p:spTgt spid="210947">
                                            <p:txEl>
                                              <p:pRg st="7" end="7"/>
                                            </p:txEl>
                                          </p:spTgt>
                                        </p:tgtEl>
                                        <p:attrNameLst>
                                          <p:attrName>ppt_h</p:attrName>
                                        </p:attrNameLst>
                                      </p:cBhvr>
                                      <p:tavLst>
                                        <p:tav tm="0">
                                          <p:val>
                                            <p:strVal val="#ppt_h*0.01"/>
                                          </p:val>
                                        </p:tav>
                                        <p:tav tm="100000">
                                          <p:val>
                                            <p:strVal val="#ppt_h"/>
                                          </p:val>
                                        </p:tav>
                                      </p:tavLst>
                                    </p:anim>
                                    <p:anim calcmode="lin" valueType="num">
                                      <p:cBhvr>
                                        <p:cTn id="45" dur="500" fill="hold"/>
                                        <p:tgtEl>
                                          <p:spTgt spid="210947">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210947">
                                            <p:txEl>
                                              <p:pRg st="7" end="7"/>
                                            </p:txEl>
                                          </p:spTgt>
                                        </p:tgtEl>
                                        <p:attrNameLst>
                                          <p:attrName>ppt_y</p:attrName>
                                        </p:attrNameLst>
                                      </p:cBhvr>
                                      <p:tavLst>
                                        <p:tav tm="0">
                                          <p:val>
                                            <p:strVal val="#ppt_h+1"/>
                                          </p:val>
                                        </p:tav>
                                        <p:tav tm="100000">
                                          <p:val>
                                            <p:strVal val="#ppt_y"/>
                                          </p:val>
                                        </p:tav>
                                      </p:tavLst>
                                    </p:anim>
                                    <p:animEffect transition="in" filter="fade">
                                      <p:cBhvr>
                                        <p:cTn id="47" dur="500"/>
                                        <p:tgtEl>
                                          <p:spTgt spid="2109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210947">
                                            <p:txEl>
                                              <p:pRg st="8" end="8"/>
                                            </p:txEl>
                                          </p:spTgt>
                                        </p:tgtEl>
                                        <p:attrNameLst>
                                          <p:attrName>style.visibility</p:attrName>
                                        </p:attrNameLst>
                                      </p:cBhvr>
                                      <p:to>
                                        <p:strVal val="visible"/>
                                      </p:to>
                                    </p:set>
                                    <p:anim calcmode="lin" valueType="num">
                                      <p:cBhvr>
                                        <p:cTn id="52" dur="500" fill="hold"/>
                                        <p:tgtEl>
                                          <p:spTgt spid="210947">
                                            <p:txEl>
                                              <p:pRg st="8" end="8"/>
                                            </p:txEl>
                                          </p:spTgt>
                                        </p:tgtEl>
                                        <p:attrNameLst>
                                          <p:attrName>ppt_w</p:attrName>
                                        </p:attrNameLst>
                                      </p:cBhvr>
                                      <p:tavLst>
                                        <p:tav tm="0">
                                          <p:val>
                                            <p:strVal val="#ppt_w*2.5"/>
                                          </p:val>
                                        </p:tav>
                                        <p:tav tm="100000">
                                          <p:val>
                                            <p:strVal val="#ppt_w"/>
                                          </p:val>
                                        </p:tav>
                                      </p:tavLst>
                                    </p:anim>
                                    <p:anim calcmode="lin" valueType="num">
                                      <p:cBhvr>
                                        <p:cTn id="53" dur="500" fill="hold"/>
                                        <p:tgtEl>
                                          <p:spTgt spid="210947">
                                            <p:txEl>
                                              <p:pRg st="8" end="8"/>
                                            </p:txEl>
                                          </p:spTgt>
                                        </p:tgtEl>
                                        <p:attrNameLst>
                                          <p:attrName>ppt_h</p:attrName>
                                        </p:attrNameLst>
                                      </p:cBhvr>
                                      <p:tavLst>
                                        <p:tav tm="0">
                                          <p:val>
                                            <p:strVal val="#ppt_h*0.01"/>
                                          </p:val>
                                        </p:tav>
                                        <p:tav tm="100000">
                                          <p:val>
                                            <p:strVal val="#ppt_h"/>
                                          </p:val>
                                        </p:tav>
                                      </p:tavLst>
                                    </p:anim>
                                    <p:anim calcmode="lin" valueType="num">
                                      <p:cBhvr>
                                        <p:cTn id="54" dur="500" fill="hold"/>
                                        <p:tgtEl>
                                          <p:spTgt spid="210947">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210947">
                                            <p:txEl>
                                              <p:pRg st="8" end="8"/>
                                            </p:txEl>
                                          </p:spTgt>
                                        </p:tgtEl>
                                        <p:attrNameLst>
                                          <p:attrName>ppt_y</p:attrName>
                                        </p:attrNameLst>
                                      </p:cBhvr>
                                      <p:tavLst>
                                        <p:tav tm="0">
                                          <p:val>
                                            <p:strVal val="#ppt_h+1"/>
                                          </p:val>
                                        </p:tav>
                                        <p:tav tm="100000">
                                          <p:val>
                                            <p:strVal val="#ppt_y"/>
                                          </p:val>
                                        </p:tav>
                                      </p:tavLst>
                                    </p:anim>
                                    <p:animEffect transition="in" filter="fade">
                                      <p:cBhvr>
                                        <p:cTn id="56" dur="500"/>
                                        <p:tgtEl>
                                          <p:spTgt spid="210947">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210947">
                                            <p:txEl>
                                              <p:pRg st="9" end="9"/>
                                            </p:txEl>
                                          </p:spTgt>
                                        </p:tgtEl>
                                        <p:attrNameLst>
                                          <p:attrName>style.visibility</p:attrName>
                                        </p:attrNameLst>
                                      </p:cBhvr>
                                      <p:to>
                                        <p:strVal val="visible"/>
                                      </p:to>
                                    </p:set>
                                    <p:anim calcmode="lin" valueType="num">
                                      <p:cBhvr>
                                        <p:cTn id="61" dur="500" fill="hold"/>
                                        <p:tgtEl>
                                          <p:spTgt spid="210947">
                                            <p:txEl>
                                              <p:pRg st="9" end="9"/>
                                            </p:txEl>
                                          </p:spTgt>
                                        </p:tgtEl>
                                        <p:attrNameLst>
                                          <p:attrName>ppt_w</p:attrName>
                                        </p:attrNameLst>
                                      </p:cBhvr>
                                      <p:tavLst>
                                        <p:tav tm="0">
                                          <p:val>
                                            <p:strVal val="#ppt_w*2.5"/>
                                          </p:val>
                                        </p:tav>
                                        <p:tav tm="100000">
                                          <p:val>
                                            <p:strVal val="#ppt_w"/>
                                          </p:val>
                                        </p:tav>
                                      </p:tavLst>
                                    </p:anim>
                                    <p:anim calcmode="lin" valueType="num">
                                      <p:cBhvr>
                                        <p:cTn id="62" dur="500" fill="hold"/>
                                        <p:tgtEl>
                                          <p:spTgt spid="210947">
                                            <p:txEl>
                                              <p:pRg st="9" end="9"/>
                                            </p:txEl>
                                          </p:spTgt>
                                        </p:tgtEl>
                                        <p:attrNameLst>
                                          <p:attrName>ppt_h</p:attrName>
                                        </p:attrNameLst>
                                      </p:cBhvr>
                                      <p:tavLst>
                                        <p:tav tm="0">
                                          <p:val>
                                            <p:strVal val="#ppt_h*0.01"/>
                                          </p:val>
                                        </p:tav>
                                        <p:tav tm="100000">
                                          <p:val>
                                            <p:strVal val="#ppt_h"/>
                                          </p:val>
                                        </p:tav>
                                      </p:tavLst>
                                    </p:anim>
                                    <p:anim calcmode="lin" valueType="num">
                                      <p:cBhvr>
                                        <p:cTn id="63" dur="500" fill="hold"/>
                                        <p:tgtEl>
                                          <p:spTgt spid="210947">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210947">
                                            <p:txEl>
                                              <p:pRg st="9" end="9"/>
                                            </p:txEl>
                                          </p:spTgt>
                                        </p:tgtEl>
                                        <p:attrNameLst>
                                          <p:attrName>ppt_y</p:attrName>
                                        </p:attrNameLst>
                                      </p:cBhvr>
                                      <p:tavLst>
                                        <p:tav tm="0">
                                          <p:val>
                                            <p:strVal val="#ppt_h+1"/>
                                          </p:val>
                                        </p:tav>
                                        <p:tav tm="100000">
                                          <p:val>
                                            <p:strVal val="#ppt_y"/>
                                          </p:val>
                                        </p:tav>
                                      </p:tavLst>
                                    </p:anim>
                                    <p:animEffect transition="in" filter="fade">
                                      <p:cBhvr>
                                        <p:cTn id="65" dur="500"/>
                                        <p:tgtEl>
                                          <p:spTgt spid="21094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210947">
                                            <p:txEl>
                                              <p:pRg st="10" end="10"/>
                                            </p:txEl>
                                          </p:spTgt>
                                        </p:tgtEl>
                                        <p:attrNameLst>
                                          <p:attrName>style.visibility</p:attrName>
                                        </p:attrNameLst>
                                      </p:cBhvr>
                                      <p:to>
                                        <p:strVal val="visible"/>
                                      </p:to>
                                    </p:set>
                                    <p:anim calcmode="lin" valueType="num">
                                      <p:cBhvr>
                                        <p:cTn id="70" dur="500" fill="hold"/>
                                        <p:tgtEl>
                                          <p:spTgt spid="210947">
                                            <p:txEl>
                                              <p:pRg st="10" end="10"/>
                                            </p:txEl>
                                          </p:spTgt>
                                        </p:tgtEl>
                                        <p:attrNameLst>
                                          <p:attrName>ppt_w</p:attrName>
                                        </p:attrNameLst>
                                      </p:cBhvr>
                                      <p:tavLst>
                                        <p:tav tm="0">
                                          <p:val>
                                            <p:strVal val="#ppt_w*2.5"/>
                                          </p:val>
                                        </p:tav>
                                        <p:tav tm="100000">
                                          <p:val>
                                            <p:strVal val="#ppt_w"/>
                                          </p:val>
                                        </p:tav>
                                      </p:tavLst>
                                    </p:anim>
                                    <p:anim calcmode="lin" valueType="num">
                                      <p:cBhvr>
                                        <p:cTn id="71" dur="500" fill="hold"/>
                                        <p:tgtEl>
                                          <p:spTgt spid="210947">
                                            <p:txEl>
                                              <p:pRg st="10" end="10"/>
                                            </p:txEl>
                                          </p:spTgt>
                                        </p:tgtEl>
                                        <p:attrNameLst>
                                          <p:attrName>ppt_h</p:attrName>
                                        </p:attrNameLst>
                                      </p:cBhvr>
                                      <p:tavLst>
                                        <p:tav tm="0">
                                          <p:val>
                                            <p:strVal val="#ppt_h*0.01"/>
                                          </p:val>
                                        </p:tav>
                                        <p:tav tm="100000">
                                          <p:val>
                                            <p:strVal val="#ppt_h"/>
                                          </p:val>
                                        </p:tav>
                                      </p:tavLst>
                                    </p:anim>
                                    <p:anim calcmode="lin" valueType="num">
                                      <p:cBhvr>
                                        <p:cTn id="72" dur="500" fill="hold"/>
                                        <p:tgtEl>
                                          <p:spTgt spid="210947">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210947">
                                            <p:txEl>
                                              <p:pRg st="10" end="10"/>
                                            </p:txEl>
                                          </p:spTgt>
                                        </p:tgtEl>
                                        <p:attrNameLst>
                                          <p:attrName>ppt_y</p:attrName>
                                        </p:attrNameLst>
                                      </p:cBhvr>
                                      <p:tavLst>
                                        <p:tav tm="0">
                                          <p:val>
                                            <p:strVal val="#ppt_h+1"/>
                                          </p:val>
                                        </p:tav>
                                        <p:tav tm="100000">
                                          <p:val>
                                            <p:strVal val="#ppt_y"/>
                                          </p:val>
                                        </p:tav>
                                      </p:tavLst>
                                    </p:anim>
                                    <p:animEffect transition="in" filter="fade">
                                      <p:cBhvr>
                                        <p:cTn id="74" dur="500"/>
                                        <p:tgtEl>
                                          <p:spTgt spid="210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09600"/>
            <a:ext cx="9144000" cy="914400"/>
          </a:xfrm>
        </p:spPr>
        <p:txBody>
          <a:bodyPr/>
          <a:lstStyle/>
          <a:p>
            <a:pPr eaLnBrk="1" hangingPunct="1">
              <a:defRPr/>
            </a:pPr>
            <a:r>
              <a:rPr lang="en-US" sz="4000" b="0" dirty="0" smtClean="0">
                <a:solidFill>
                  <a:srgbClr val="FF0000"/>
                </a:solidFill>
                <a:effectLst>
                  <a:outerShdw blurRad="38100" dist="38100" dir="2700000" algn="tl">
                    <a:srgbClr val="C0C0C0"/>
                  </a:outerShdw>
                </a:effectLst>
                <a:latin typeface="Impact" pitchFamily="34" charset="0"/>
              </a:rPr>
              <a:t>MMA </a:t>
            </a:r>
            <a:r>
              <a:rPr lang="uk-UA" sz="4000" b="0" dirty="0" smtClean="0">
                <a:solidFill>
                  <a:srgbClr val="FF0000"/>
                </a:solidFill>
                <a:effectLst>
                  <a:outerShdw blurRad="38100" dist="38100" dir="2700000" algn="tl">
                    <a:srgbClr val="C0C0C0"/>
                  </a:outerShdw>
                </a:effectLst>
                <a:latin typeface="Impact" pitchFamily="34" charset="0"/>
              </a:rPr>
              <a:t>Pros With Wrestling Background</a:t>
            </a:r>
          </a:p>
        </p:txBody>
      </p:sp>
      <p:sp>
        <p:nvSpPr>
          <p:cNvPr id="36867" name="Rectangle 3"/>
          <p:cNvSpPr>
            <a:spLocks noGrp="1" noChangeArrowheads="1"/>
          </p:cNvSpPr>
          <p:nvPr>
            <p:ph type="body" sz="half" idx="3"/>
          </p:nvPr>
        </p:nvSpPr>
        <p:spPr>
          <a:xfrm>
            <a:off x="0" y="3124200"/>
            <a:ext cx="9144000" cy="1981200"/>
          </a:xfrm>
        </p:spPr>
        <p:txBody>
          <a:bodyPr/>
          <a:lstStyle/>
          <a:p>
            <a:pPr eaLnBrk="1" hangingPunct="1">
              <a:lnSpc>
                <a:spcPct val="80000"/>
              </a:lnSpc>
              <a:defRPr/>
            </a:pPr>
            <a:r>
              <a:rPr lang="en-US" b="1" dirty="0" smtClean="0">
                <a:solidFill>
                  <a:srgbClr val="000000"/>
                </a:solidFill>
              </a:rPr>
              <a:t>Mike </a:t>
            </a:r>
            <a:r>
              <a:rPr lang="en-US" b="1" dirty="0" err="1" smtClean="0">
                <a:solidFill>
                  <a:srgbClr val="000000"/>
                </a:solidFill>
              </a:rPr>
              <a:t>VanArsdale</a:t>
            </a:r>
            <a:r>
              <a:rPr lang="uk-UA" b="1" dirty="0" smtClean="0">
                <a:solidFill>
                  <a:srgbClr val="000000"/>
                </a:solidFill>
              </a:rPr>
              <a:t>–</a:t>
            </a:r>
            <a:r>
              <a:rPr lang="en-US" b="1" dirty="0" smtClean="0">
                <a:solidFill>
                  <a:srgbClr val="000000"/>
                </a:solidFill>
              </a:rPr>
              <a:t> </a:t>
            </a:r>
            <a:r>
              <a:rPr lang="en-US" dirty="0" smtClean="0">
                <a:solidFill>
                  <a:srgbClr val="B2B2B2"/>
                </a:solidFill>
                <a:effectLst>
                  <a:outerShdw blurRad="38100" dist="38100" dir="2700000" algn="tl">
                    <a:srgbClr val="C0C0C0"/>
                  </a:outerShdw>
                </a:effectLst>
              </a:rPr>
              <a:t>MMA Athlete           </a:t>
            </a:r>
            <a:r>
              <a:rPr lang="uk-UA" b="1" dirty="0" smtClean="0">
                <a:effectLst>
                  <a:outerShdw blurRad="38100" dist="38100" dir="2700000" algn="tl">
                    <a:srgbClr val="C0C0C0"/>
                  </a:outerShdw>
                </a:effectLst>
              </a:rPr>
              <a:t>W</a:t>
            </a:r>
            <a:r>
              <a:rPr lang="en-US" b="1" dirty="0" smtClean="0">
                <a:effectLst>
                  <a:outerShdw blurRad="38100" dist="38100" dir="2700000" algn="tl">
                    <a:srgbClr val="C0C0C0"/>
                  </a:outerShdw>
                </a:effectLst>
              </a:rPr>
              <a:t>RESTLER</a:t>
            </a:r>
            <a:endParaRPr lang="en-US" b="1" dirty="0" smtClean="0">
              <a:solidFill>
                <a:schemeClr val="tx1"/>
              </a:solidFill>
            </a:endParaRPr>
          </a:p>
          <a:p>
            <a:pPr lvl="1" eaLnBrk="1" hangingPunct="1">
              <a:lnSpc>
                <a:spcPct val="80000"/>
              </a:lnSpc>
              <a:buFontTx/>
              <a:buNone/>
              <a:defRPr/>
            </a:pPr>
            <a:r>
              <a:rPr lang="en-US" sz="1600" b="0" dirty="0" smtClean="0">
                <a:solidFill>
                  <a:schemeClr val="tx1"/>
                </a:solidFill>
              </a:rPr>
              <a:t>5-4 in MMMA						1998 NCAA Champion</a:t>
            </a:r>
          </a:p>
          <a:p>
            <a:pPr lvl="1" eaLnBrk="1" hangingPunct="1">
              <a:lnSpc>
                <a:spcPct val="80000"/>
              </a:lnSpc>
              <a:buFontTx/>
              <a:buNone/>
              <a:defRPr/>
            </a:pPr>
            <a:r>
              <a:rPr lang="en-US" sz="1600" b="0" dirty="0" smtClean="0">
                <a:solidFill>
                  <a:schemeClr val="tx1"/>
                </a:solidFill>
              </a:rPr>
              <a:t>Fought Couture and </a:t>
            </a:r>
            <a:r>
              <a:rPr lang="en-US" sz="1600" b="0" dirty="0" err="1" smtClean="0">
                <a:solidFill>
                  <a:schemeClr val="tx1"/>
                </a:solidFill>
              </a:rPr>
              <a:t>Vanderlei</a:t>
            </a:r>
            <a:r>
              <a:rPr lang="en-US" sz="1600" b="0" dirty="0" smtClean="0">
                <a:solidFill>
                  <a:schemeClr val="tx1"/>
                </a:solidFill>
              </a:rPr>
              <a:t> Silva			Wrestled for Iowa State</a:t>
            </a:r>
          </a:p>
          <a:p>
            <a:pPr lvl="1" eaLnBrk="1" hangingPunct="1">
              <a:lnSpc>
                <a:spcPct val="80000"/>
              </a:lnSpc>
              <a:buFontTx/>
              <a:buNone/>
              <a:defRPr/>
            </a:pPr>
            <a:r>
              <a:rPr lang="en-US" sz="1600" b="0" dirty="0" smtClean="0">
                <a:solidFill>
                  <a:schemeClr val="tx1"/>
                </a:solidFill>
              </a:rPr>
              <a:t>Coaches </a:t>
            </a:r>
            <a:r>
              <a:rPr lang="en-US" sz="1600" b="0" dirty="0" err="1" smtClean="0">
                <a:solidFill>
                  <a:schemeClr val="tx1"/>
                </a:solidFill>
              </a:rPr>
              <a:t>Rashaad</a:t>
            </a:r>
            <a:r>
              <a:rPr lang="en-US" sz="1600" b="0" dirty="0" smtClean="0">
                <a:solidFill>
                  <a:schemeClr val="tx1"/>
                </a:solidFill>
              </a:rPr>
              <a:t> Evans				Wrestled for the Army</a:t>
            </a:r>
            <a:endParaRPr lang="uk-UA" sz="1800" dirty="0" smtClean="0">
              <a:solidFill>
                <a:schemeClr val="tx1"/>
              </a:solidFill>
            </a:endParaRPr>
          </a:p>
          <a:p>
            <a:pPr lvl="1" eaLnBrk="1" hangingPunct="1">
              <a:lnSpc>
                <a:spcPct val="80000"/>
              </a:lnSpc>
              <a:buFontTx/>
              <a:buNone/>
              <a:defRPr/>
            </a:pPr>
            <a:endParaRPr lang="uk-UA" sz="1800" dirty="0" smtClean="0">
              <a:solidFill>
                <a:schemeClr val="tx1"/>
              </a:solidFill>
            </a:endParaRPr>
          </a:p>
        </p:txBody>
      </p:sp>
      <p:sp>
        <p:nvSpPr>
          <p:cNvPr id="36871" name="Rectangle 7"/>
          <p:cNvSpPr>
            <a:spLocks noChangeArrowheads="1"/>
          </p:cNvSpPr>
          <p:nvPr/>
        </p:nvSpPr>
        <p:spPr bwMode="auto">
          <a:xfrm>
            <a:off x="0" y="1371600"/>
            <a:ext cx="9144000" cy="167640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sz="2800" b="1" dirty="0" smtClean="0">
                <a:solidFill>
                  <a:srgbClr val="000000"/>
                </a:solidFill>
              </a:rPr>
              <a:t>Mark Kerr</a:t>
            </a:r>
            <a:r>
              <a:rPr lang="uk-UA" sz="2800" dirty="0" smtClean="0"/>
              <a:t>– </a:t>
            </a:r>
            <a:r>
              <a:rPr lang="en-US" sz="2800" b="1" dirty="0" smtClean="0">
                <a:solidFill>
                  <a:srgbClr val="B2B2B2"/>
                </a:solidFill>
                <a:effectLst>
                  <a:outerShdw blurRad="38100" dist="38100" dir="2700000" algn="tl">
                    <a:srgbClr val="C0C0C0"/>
                  </a:outerShdw>
                </a:effectLst>
              </a:rPr>
              <a:t>MMA Athlete</a:t>
            </a:r>
            <a:r>
              <a:rPr lang="en-US" sz="2800" dirty="0" smtClean="0">
                <a:solidFill>
                  <a:srgbClr val="B2B2B2"/>
                </a:solidFill>
                <a:effectLst>
                  <a:outerShdw blurRad="38100" dist="38100" dir="2700000" algn="tl">
                    <a:srgbClr val="C0C0C0"/>
                  </a:outerShdw>
                </a:effectLst>
              </a:rPr>
              <a:t> </a:t>
            </a:r>
            <a:r>
              <a:rPr lang="en-US" sz="3200" b="1" dirty="0" smtClean="0">
                <a:solidFill>
                  <a:schemeClr val="tx2"/>
                </a:solidFill>
                <a:effectLst>
                  <a:outerShdw blurRad="38100" dist="38100" dir="2700000" algn="tl">
                    <a:srgbClr val="C0C0C0"/>
                  </a:outerShdw>
                </a:effectLst>
              </a:rPr>
              <a:t>  </a:t>
            </a:r>
            <a:r>
              <a:rPr lang="en-US" sz="2800" dirty="0" smtClean="0">
                <a:solidFill>
                  <a:srgbClr val="B2B2B2"/>
                </a:solidFill>
                <a:effectLst>
                  <a:outerShdw blurRad="38100" dist="38100" dir="2700000" algn="tl">
                    <a:srgbClr val="C0C0C0"/>
                  </a:outerShdw>
                </a:effectLst>
              </a:rPr>
              <a:t>      </a:t>
            </a:r>
            <a:r>
              <a:rPr lang="uk-UA" sz="2800" b="1" dirty="0">
                <a:solidFill>
                  <a:schemeClr val="tx2"/>
                </a:solidFill>
                <a:effectLst>
                  <a:outerShdw blurRad="38100" dist="38100" dir="2700000" algn="tl">
                    <a:srgbClr val="C0C0C0"/>
                  </a:outerShdw>
                </a:effectLst>
              </a:rPr>
              <a:t>W</a:t>
            </a:r>
            <a:r>
              <a:rPr lang="en-US" sz="2800" b="1" dirty="0" smtClean="0">
                <a:solidFill>
                  <a:schemeClr val="tx2"/>
                </a:solidFill>
                <a:effectLst>
                  <a:outerShdw blurRad="38100" dist="38100" dir="2700000" algn="tl">
                    <a:srgbClr val="C0C0C0"/>
                  </a:outerShdw>
                </a:effectLst>
              </a:rPr>
              <a:t>RESTLER</a:t>
            </a:r>
            <a:endParaRPr lang="uk-UA" sz="2800" b="1" dirty="0">
              <a:solidFill>
                <a:srgbClr val="B2B2B2"/>
              </a:solidFill>
              <a:effectLst>
                <a:outerShdw blurRad="38100" dist="38100" dir="2700000" algn="tl">
                  <a:srgbClr val="C0C0C0"/>
                </a:outerShdw>
              </a:effectLst>
            </a:endParaRPr>
          </a:p>
        </p:txBody>
      </p:sp>
      <p:sp>
        <p:nvSpPr>
          <p:cNvPr id="8197" name="Line 8"/>
          <p:cNvSpPr>
            <a:spLocks noChangeShapeType="1"/>
          </p:cNvSpPr>
          <p:nvPr/>
        </p:nvSpPr>
        <p:spPr bwMode="auto">
          <a:xfrm>
            <a:off x="4876800" y="1676400"/>
            <a:ext cx="609600" cy="0"/>
          </a:xfrm>
          <a:prstGeom prst="line">
            <a:avLst/>
          </a:prstGeom>
          <a:noFill/>
          <a:ln w="104775">
            <a:solidFill>
              <a:schemeClr val="tx2"/>
            </a:solidFill>
            <a:round/>
            <a:headEnd/>
            <a:tailEnd type="triangle" w="med" len="med"/>
          </a:ln>
        </p:spPr>
        <p:txBody>
          <a:bodyPr/>
          <a:lstStyle/>
          <a:p>
            <a:endParaRPr lang="en-US"/>
          </a:p>
        </p:txBody>
      </p:sp>
      <p:sp>
        <p:nvSpPr>
          <p:cNvPr id="8198" name="Line 10"/>
          <p:cNvSpPr>
            <a:spLocks noChangeShapeType="1"/>
          </p:cNvSpPr>
          <p:nvPr/>
        </p:nvSpPr>
        <p:spPr bwMode="auto">
          <a:xfrm>
            <a:off x="5715000" y="3352800"/>
            <a:ext cx="609600" cy="0"/>
          </a:xfrm>
          <a:prstGeom prst="line">
            <a:avLst/>
          </a:prstGeom>
          <a:noFill/>
          <a:ln w="104775">
            <a:solidFill>
              <a:schemeClr val="tx2"/>
            </a:solidFill>
            <a:round/>
            <a:headEnd/>
            <a:tailEnd type="triangle" w="med" len="med"/>
          </a:ln>
        </p:spPr>
        <p:txBody>
          <a:bodyPr/>
          <a:lstStyle/>
          <a:p>
            <a:endParaRPr lang="en-US"/>
          </a:p>
        </p:txBody>
      </p:sp>
      <p:sp>
        <p:nvSpPr>
          <p:cNvPr id="36875" name="Rectangle 11"/>
          <p:cNvSpPr>
            <a:spLocks noChangeArrowheads="1"/>
          </p:cNvSpPr>
          <p:nvPr/>
        </p:nvSpPr>
        <p:spPr bwMode="auto">
          <a:xfrm>
            <a:off x="0" y="5181600"/>
            <a:ext cx="9144000" cy="1828800"/>
          </a:xfrm>
          <a:prstGeom prst="rect">
            <a:avLst/>
          </a:prstGeom>
          <a:noFill/>
          <a:ln w="9525">
            <a:noFill/>
            <a:miter lim="800000"/>
            <a:headEnd/>
            <a:tailEnd/>
          </a:ln>
          <a:effectLst/>
        </p:spPr>
        <p:txBody>
          <a:bodyPr/>
          <a:lstStyle/>
          <a:p>
            <a:pPr marL="342900" indent="-342900">
              <a:lnSpc>
                <a:spcPct val="80000"/>
              </a:lnSpc>
              <a:spcBef>
                <a:spcPct val="20000"/>
              </a:spcBef>
              <a:buFontTx/>
              <a:buChar char="•"/>
              <a:defRPr/>
            </a:pPr>
            <a:r>
              <a:rPr lang="en-US" sz="2800" b="1" dirty="0" smtClean="0">
                <a:solidFill>
                  <a:srgbClr val="000000"/>
                </a:solidFill>
              </a:rPr>
              <a:t>Rex Homan</a:t>
            </a:r>
            <a:r>
              <a:rPr lang="uk-UA" sz="2800" b="1" dirty="0" smtClean="0">
                <a:solidFill>
                  <a:srgbClr val="000000"/>
                </a:solidFill>
              </a:rPr>
              <a:t>-</a:t>
            </a:r>
            <a:r>
              <a:rPr lang="en-US" sz="2800" b="1" dirty="0" smtClean="0">
                <a:solidFill>
                  <a:srgbClr val="000000"/>
                </a:solidFill>
              </a:rPr>
              <a:t> </a:t>
            </a:r>
            <a:r>
              <a:rPr lang="en-US" sz="2800" dirty="0" smtClean="0">
                <a:solidFill>
                  <a:srgbClr val="B2B2B2"/>
                </a:solidFill>
                <a:effectLst>
                  <a:outerShdw blurRad="38100" dist="38100" dir="2700000" algn="tl">
                    <a:srgbClr val="C0C0C0"/>
                  </a:outerShdw>
                </a:effectLst>
              </a:rPr>
              <a:t>MMA Athlete       </a:t>
            </a:r>
            <a:r>
              <a:rPr lang="uk-UA" sz="2800" b="1" dirty="0" smtClean="0">
                <a:solidFill>
                  <a:schemeClr val="tx2"/>
                </a:solidFill>
                <a:effectLst>
                  <a:outerShdw blurRad="38100" dist="38100" dir="2700000" algn="tl">
                    <a:srgbClr val="C0C0C0"/>
                  </a:outerShdw>
                </a:effectLst>
              </a:rPr>
              <a:t>W</a:t>
            </a:r>
            <a:r>
              <a:rPr lang="en-US" sz="2800" b="1" dirty="0">
                <a:solidFill>
                  <a:schemeClr val="tx2"/>
                </a:solidFill>
                <a:effectLst>
                  <a:outerShdw blurRad="38100" dist="38100" dir="2700000" algn="tl">
                    <a:srgbClr val="C0C0C0"/>
                  </a:outerShdw>
                </a:effectLst>
              </a:rPr>
              <a:t>RESTLER</a:t>
            </a:r>
            <a:endParaRPr lang="en-US" sz="2800" b="1" dirty="0"/>
          </a:p>
          <a:p>
            <a:pPr marL="742950" lvl="1" indent="-285750">
              <a:lnSpc>
                <a:spcPct val="80000"/>
              </a:lnSpc>
              <a:spcBef>
                <a:spcPct val="20000"/>
              </a:spcBef>
              <a:defRPr/>
            </a:pPr>
            <a:r>
              <a:rPr lang="en-US" sz="1600" dirty="0" smtClean="0"/>
              <a:t>4-2 in MMA</a:t>
            </a:r>
            <a:r>
              <a:rPr lang="en-US" sz="1600" dirty="0"/>
              <a:t>		</a:t>
            </a:r>
            <a:r>
              <a:rPr lang="en-US" sz="1600" dirty="0" smtClean="0"/>
              <a:t>			NCAA Champion for Ohio State</a:t>
            </a:r>
            <a:endParaRPr lang="en-US" sz="1600" dirty="0"/>
          </a:p>
          <a:p>
            <a:pPr marL="742950" lvl="1" indent="-285750">
              <a:lnSpc>
                <a:spcPct val="80000"/>
              </a:lnSpc>
              <a:spcBef>
                <a:spcPct val="20000"/>
              </a:spcBef>
              <a:defRPr/>
            </a:pPr>
            <a:r>
              <a:rPr lang="en-US" sz="1600" i="1" dirty="0" smtClean="0"/>
              <a:t>0-1 in UFC – only loss is to Matt </a:t>
            </a:r>
            <a:r>
              <a:rPr lang="en-US" sz="1600" i="1" dirty="0" err="1" smtClean="0"/>
              <a:t>Hamil</a:t>
            </a:r>
            <a:r>
              <a:rPr lang="en-US" sz="1600" i="1" dirty="0" smtClean="0"/>
              <a:t> – a 3x NCAA Champion</a:t>
            </a:r>
            <a:r>
              <a:rPr lang="en-US" sz="1600" dirty="0"/>
              <a:t>	</a:t>
            </a:r>
            <a:endParaRPr lang="uk-UA" sz="1600" dirty="0"/>
          </a:p>
        </p:txBody>
      </p:sp>
      <p:sp>
        <p:nvSpPr>
          <p:cNvPr id="8200" name="Line 12"/>
          <p:cNvSpPr>
            <a:spLocks noChangeShapeType="1"/>
          </p:cNvSpPr>
          <p:nvPr/>
        </p:nvSpPr>
        <p:spPr bwMode="auto">
          <a:xfrm>
            <a:off x="4724400" y="5410200"/>
            <a:ext cx="533400" cy="0"/>
          </a:xfrm>
          <a:prstGeom prst="line">
            <a:avLst/>
          </a:prstGeom>
          <a:noFill/>
          <a:ln w="104775">
            <a:solidFill>
              <a:schemeClr val="tx2"/>
            </a:solidFill>
            <a:round/>
            <a:headEnd/>
            <a:tailEnd type="triangle" w="med" len="med"/>
          </a:ln>
        </p:spPr>
        <p:txBody>
          <a:bodyPr/>
          <a:lstStyle/>
          <a:p>
            <a:endParaRPr lang="en-US"/>
          </a:p>
        </p:txBody>
      </p:sp>
      <p:sp>
        <p:nvSpPr>
          <p:cNvPr id="10" name="Rectangle 9"/>
          <p:cNvSpPr/>
          <p:nvPr/>
        </p:nvSpPr>
        <p:spPr>
          <a:xfrm>
            <a:off x="685800" y="1752600"/>
            <a:ext cx="7696200" cy="923330"/>
          </a:xfrm>
          <a:prstGeom prst="rect">
            <a:avLst/>
          </a:prstGeom>
        </p:spPr>
        <p:txBody>
          <a:bodyPr wrap="square">
            <a:spAutoFit/>
          </a:bodyPr>
          <a:lstStyle/>
          <a:p>
            <a:r>
              <a:rPr lang="en-US" dirty="0" smtClean="0"/>
              <a:t>1998/99 #1 MMA HWT in the world                  1992 NCAA Champion</a:t>
            </a:r>
          </a:p>
          <a:p>
            <a:r>
              <a:rPr lang="en-US" dirty="0" smtClean="0"/>
              <a:t>14-6 MMA Record</a:t>
            </a:r>
          </a:p>
          <a:p>
            <a:r>
              <a:rPr lang="en-US" dirty="0" smtClean="0"/>
              <a:t>Defeated Randy Couture for his UFC Title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04800" y="762000"/>
            <a:ext cx="8229600" cy="649288"/>
          </a:xfrm>
        </p:spPr>
        <p:txBody>
          <a:bodyPr/>
          <a:lstStyle/>
          <a:p>
            <a:pPr eaLnBrk="1" hangingPunct="1">
              <a:defRPr/>
            </a:pPr>
            <a:r>
              <a:rPr lang="en-US" sz="6600" b="0" dirty="0" smtClean="0">
                <a:solidFill>
                  <a:srgbClr val="CC9900"/>
                </a:solidFill>
                <a:effectLst>
                  <a:outerShdw blurRad="38100" dist="38100" dir="2700000" algn="tl">
                    <a:srgbClr val="C0C0C0"/>
                  </a:outerShdw>
                </a:effectLst>
                <a:latin typeface="Impact" pitchFamily="34" charset="0"/>
              </a:rPr>
              <a:t>Some of the Big Names</a:t>
            </a:r>
          </a:p>
        </p:txBody>
      </p:sp>
      <p:graphicFrame>
        <p:nvGraphicFramePr>
          <p:cNvPr id="203896" name="Group 120"/>
          <p:cNvGraphicFramePr>
            <a:graphicFrameLocks noGrp="1"/>
          </p:cNvGraphicFramePr>
          <p:nvPr>
            <p:ph type="tbl" idx="1"/>
          </p:nvPr>
        </p:nvGraphicFramePr>
        <p:xfrm>
          <a:off x="228600" y="1524000"/>
          <a:ext cx="8686800" cy="4613846"/>
        </p:xfrm>
        <a:graphic>
          <a:graphicData uri="http://schemas.openxmlformats.org/drawingml/2006/table">
            <a:tbl>
              <a:tblPr/>
              <a:tblGrid>
                <a:gridCol w="1371600"/>
                <a:gridCol w="1524000"/>
                <a:gridCol w="1447800"/>
                <a:gridCol w="1447800"/>
                <a:gridCol w="1447800"/>
                <a:gridCol w="1447800"/>
              </a:tblGrid>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Dan Henderson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2x Olympian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Pride Champion</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Jon Fitch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Purdue 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Title </a:t>
                      </a:r>
                      <a:r>
                        <a:rPr kumimoji="0" lang="en-US" sz="1200" b="0" i="0" u="none" strike="noStrike" cap="none" normalizeH="0" baseline="0" dirty="0" err="1" smtClean="0">
                          <a:ln>
                            <a:noFill/>
                          </a:ln>
                          <a:solidFill>
                            <a:srgbClr val="FF0000"/>
                          </a:solidFill>
                          <a:effectLst/>
                          <a:latin typeface="Verdana" pitchFamily="34" charset="0"/>
                        </a:rPr>
                        <a:t>Contendar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Diego Sanchez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New Mexico State Champ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Clay </a:t>
                      </a:r>
                      <a:r>
                        <a:rPr kumimoji="0" lang="en-US" sz="1200" b="1" i="0" u="none" strike="noStrike" cap="none" normalizeH="0" baseline="0" dirty="0" err="1" smtClean="0">
                          <a:ln>
                            <a:noFill/>
                          </a:ln>
                          <a:solidFill>
                            <a:srgbClr val="FF0000"/>
                          </a:solidFill>
                          <a:effectLst/>
                          <a:latin typeface="Verdana" pitchFamily="34" charset="0"/>
                        </a:rPr>
                        <a:t>Guida</a:t>
                      </a:r>
                      <a:endParaRPr kumimoji="0" lang="en-US" sz="1200" b="1" i="0" u="none" strike="noStrike" cap="none" normalizeH="0" baseline="0" dirty="0" smtClean="0">
                        <a:ln>
                          <a:noFill/>
                        </a:ln>
                        <a:solidFill>
                          <a:srgbClr val="FF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UFC </a:t>
                      </a:r>
                      <a:r>
                        <a:rPr kumimoji="0" lang="en-US" sz="1200" b="1" i="0" u="none" strike="noStrike" cap="none" normalizeH="0" baseline="0" dirty="0" err="1" smtClean="0">
                          <a:ln>
                            <a:noFill/>
                          </a:ln>
                          <a:solidFill>
                            <a:srgbClr val="FF0000"/>
                          </a:solidFill>
                          <a:effectLst/>
                          <a:latin typeface="Verdana" pitchFamily="34" charset="0"/>
                        </a:rPr>
                        <a:t>Figher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Keith </a:t>
                      </a:r>
                      <a:r>
                        <a:rPr kumimoji="0" lang="en-US" sz="1200" b="1" i="0" u="none" strike="noStrike" cap="none" normalizeH="0" baseline="0" dirty="0" err="1" smtClean="0">
                          <a:ln>
                            <a:noFill/>
                          </a:ln>
                          <a:solidFill>
                            <a:srgbClr val="FF0000"/>
                          </a:solidFill>
                          <a:effectLst/>
                          <a:latin typeface="Verdana" pitchFamily="34" charset="0"/>
                        </a:rPr>
                        <a:t>Jardine</a:t>
                      </a:r>
                      <a:endParaRPr kumimoji="0" lang="en-US" sz="1200" b="1" i="0" u="none" strike="noStrike" cap="none" normalizeH="0" baseline="0" dirty="0" smtClean="0">
                        <a:ln>
                          <a:noFill/>
                        </a:ln>
                        <a:solidFill>
                          <a:srgbClr val="FF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UFC Title contender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Roger Huerta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UFC Title </a:t>
                      </a:r>
                      <a:r>
                        <a:rPr kumimoji="0" lang="en-US" sz="1200" b="1" i="0" u="none" strike="noStrike" cap="none" normalizeH="0" baseline="0" dirty="0" err="1" smtClean="0">
                          <a:ln>
                            <a:noFill/>
                          </a:ln>
                          <a:solidFill>
                            <a:srgbClr val="FF0000"/>
                          </a:solidFill>
                          <a:effectLst/>
                          <a:latin typeface="Verdana" pitchFamily="34" charset="0"/>
                        </a:rPr>
                        <a:t>Contendar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Jake O’Brien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3x State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Chris Lytle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State Runner 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Brandon Vera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Gray Maynard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Title </a:t>
                      </a:r>
                      <a:r>
                        <a:rPr kumimoji="0" lang="en-US" sz="1200" b="0" i="0" u="none" strike="noStrike" cap="none" normalizeH="0" baseline="0" dirty="0" err="1" smtClean="0">
                          <a:ln>
                            <a:noFill/>
                          </a:ln>
                          <a:solidFill>
                            <a:srgbClr val="FF0000"/>
                          </a:solidFill>
                          <a:effectLst/>
                          <a:latin typeface="Verdana" pitchFamily="34" charset="0"/>
                        </a:rPr>
                        <a:t>Conteder</a:t>
                      </a:r>
                      <a:endParaRPr kumimoji="0" lang="en-US" sz="24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Corey Hill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MMA Athlete</a:t>
                      </a:r>
                      <a:endParaRPr kumimoji="0" lang="en-US" sz="12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Matt Grice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MMA Athlete</a:t>
                      </a:r>
                      <a:endParaRPr kumimoji="0" lang="en-US" sz="1200" b="0" i="0" u="none" strike="noStrike" cap="none" normalizeH="0" baseline="0" dirty="0" smtClean="0">
                        <a:ln>
                          <a:noFill/>
                        </a:ln>
                        <a:solidFill>
                          <a:srgbClr val="FF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FF0000"/>
                          </a:solidFill>
                          <a:effectLst/>
                          <a:latin typeface="Verdana" pitchFamily="34" charset="0"/>
                        </a:rPr>
                        <a:t>Karam</a:t>
                      </a:r>
                      <a:r>
                        <a:rPr kumimoji="0" lang="en-US" sz="1200" b="1" i="0" u="none" strike="noStrike" cap="none" normalizeH="0" baseline="0" dirty="0" smtClean="0">
                          <a:ln>
                            <a:noFill/>
                          </a:ln>
                          <a:solidFill>
                            <a:srgbClr val="FF0000"/>
                          </a:solidFill>
                          <a:effectLst/>
                          <a:latin typeface="Verdana" pitchFamily="34" charset="0"/>
                        </a:rPr>
                        <a:t> </a:t>
                      </a:r>
                      <a:r>
                        <a:rPr kumimoji="0" lang="en-US" sz="1200" b="1" i="0" u="none" strike="noStrike" cap="none" normalizeH="0" baseline="0" dirty="0" err="1" smtClean="0">
                          <a:ln>
                            <a:noFill/>
                          </a:ln>
                          <a:solidFill>
                            <a:srgbClr val="FF0000"/>
                          </a:solidFill>
                          <a:effectLst/>
                          <a:latin typeface="Verdana" pitchFamily="34" charset="0"/>
                        </a:rPr>
                        <a:t>Gaber</a:t>
                      </a:r>
                      <a:r>
                        <a:rPr kumimoji="0" lang="en-US" sz="1200" b="1" i="0" u="none" strike="noStrike" cap="none" normalizeH="0" baseline="0" dirty="0" smtClean="0">
                          <a:ln>
                            <a:noFill/>
                          </a:ln>
                          <a:solidFill>
                            <a:srgbClr val="FF0000"/>
                          </a:solidFill>
                          <a:effectLst/>
                          <a:latin typeface="Verdana" pitchFamily="34" charset="0"/>
                        </a:rPr>
                        <a:t> Ibrahim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Olympic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Athlete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Royce Alger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2x NCAA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Johnny Hendricks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2x NCAA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UFC Fighter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Jake </a:t>
                      </a:r>
                      <a:r>
                        <a:rPr kumimoji="0" lang="en-US" sz="1200" b="1" i="0" u="none" strike="noStrike" cap="none" normalizeH="0" baseline="0" dirty="0" err="1" smtClean="0">
                          <a:ln>
                            <a:noFill/>
                          </a:ln>
                          <a:solidFill>
                            <a:srgbClr val="FF0000"/>
                          </a:solidFill>
                          <a:effectLst/>
                          <a:latin typeface="Verdana" pitchFamily="34" charset="0"/>
                        </a:rPr>
                        <a:t>Sheilds</a:t>
                      </a:r>
                      <a:endParaRPr kumimoji="0" lang="en-US" sz="1200" b="1" i="0" u="none" strike="noStrike" cap="none" normalizeH="0" baseline="0" dirty="0" smtClean="0">
                        <a:ln>
                          <a:noFill/>
                        </a:ln>
                        <a:solidFill>
                          <a:srgbClr val="FF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Wrestler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rgbClr val="FF0000"/>
                          </a:solidFill>
                          <a:effectLst/>
                          <a:latin typeface="Verdana" pitchFamily="34" charset="0"/>
                        </a:rPr>
                        <a:t>Strikeforce</a:t>
                      </a:r>
                      <a:r>
                        <a:rPr kumimoji="0" lang="en-US" sz="1200" b="0" i="0" u="none" strike="noStrike" cap="none" normalizeH="0" baseline="0" dirty="0" smtClean="0">
                          <a:ln>
                            <a:noFill/>
                          </a:ln>
                          <a:solidFill>
                            <a:srgbClr val="FF0000"/>
                          </a:solidFill>
                          <a:effectLst/>
                          <a:latin typeface="Verdana" pitchFamily="34" charset="0"/>
                        </a:rPr>
                        <a:t> Champion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Matt </a:t>
                      </a:r>
                      <a:r>
                        <a:rPr kumimoji="0" lang="en-US" sz="1200" b="1" i="0" u="none" strike="noStrike" cap="none" normalizeH="0" baseline="0" dirty="0" err="1" smtClean="0">
                          <a:ln>
                            <a:noFill/>
                          </a:ln>
                          <a:solidFill>
                            <a:srgbClr val="FF0000"/>
                          </a:solidFill>
                          <a:effectLst/>
                          <a:latin typeface="Verdana" pitchFamily="34" charset="0"/>
                        </a:rPr>
                        <a:t>Linland</a:t>
                      </a:r>
                      <a:endParaRPr kumimoji="0" lang="en-US" sz="1200" b="1" i="0" u="none" strike="noStrike" cap="none" normalizeH="0" baseline="0" dirty="0" smtClean="0">
                        <a:ln>
                          <a:noFill/>
                        </a:ln>
                        <a:solidFill>
                          <a:srgbClr val="FF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Olympic Medalist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Athlete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Sam Henson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Olympian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Coach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Kenny Monday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Olympic Gold Medalist – MMA Athlete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Mark Munoz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3x NCAA Champion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Athlete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Jake Rosholt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3x NCAA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Athlete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Ben </a:t>
                      </a:r>
                      <a:r>
                        <a:rPr kumimoji="0" lang="en-US" sz="1200" b="1" i="0" u="none" strike="noStrike" cap="none" normalizeH="0" baseline="0" dirty="0" err="1" smtClean="0">
                          <a:ln>
                            <a:noFill/>
                          </a:ln>
                          <a:solidFill>
                            <a:srgbClr val="FF0000"/>
                          </a:solidFill>
                          <a:effectLst/>
                          <a:latin typeface="Verdana" pitchFamily="34" charset="0"/>
                        </a:rPr>
                        <a:t>Askren</a:t>
                      </a:r>
                      <a:endParaRPr kumimoji="0" lang="en-US" sz="1200" b="1" i="0" u="none" strike="noStrike" cap="none" normalizeH="0" baseline="0" dirty="0" smtClean="0">
                        <a:ln>
                          <a:noFill/>
                        </a:ln>
                        <a:solidFill>
                          <a:srgbClr val="FF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3x NCAA Champ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rgbClr val="FF0000"/>
                          </a:solidFill>
                          <a:effectLst/>
                          <a:latin typeface="Verdana" pitchFamily="34" charset="0"/>
                        </a:rPr>
                        <a:t>Bellator</a:t>
                      </a:r>
                      <a:r>
                        <a:rPr kumimoji="0" lang="en-US" sz="1200" b="0" i="0" u="none" strike="noStrike" cap="none" normalizeH="0" baseline="0" dirty="0" smtClean="0">
                          <a:ln>
                            <a:noFill/>
                          </a:ln>
                          <a:solidFill>
                            <a:srgbClr val="FF0000"/>
                          </a:solidFill>
                          <a:effectLst/>
                          <a:latin typeface="Verdana" pitchFamily="34" charset="0"/>
                        </a:rPr>
                        <a:t> Champ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Joe Warren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Greco World Champion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rgbClr val="FF0000"/>
                          </a:solidFill>
                          <a:effectLst/>
                          <a:latin typeface="Verdana" pitchFamily="34" charset="0"/>
                        </a:rPr>
                        <a:t>Bellator</a:t>
                      </a:r>
                      <a:r>
                        <a:rPr kumimoji="0" lang="en-US" sz="1200" b="0" i="0" u="none" strike="noStrike" cap="none" normalizeH="0" baseline="0" dirty="0" smtClean="0">
                          <a:ln>
                            <a:noFill/>
                          </a:ln>
                          <a:solidFill>
                            <a:srgbClr val="FF0000"/>
                          </a:solidFill>
                          <a:effectLst/>
                          <a:latin typeface="Verdana" pitchFamily="34" charset="0"/>
                        </a:rPr>
                        <a:t> Champ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rPr>
                        <a:t>Daniel Cormier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Olympian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Verdana" pitchFamily="34" charset="0"/>
                        </a:rPr>
                        <a:t>MMA Athlete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3896"/>
                                        </p:tgtEl>
                                        <p:attrNameLst>
                                          <p:attrName>style.visibility</p:attrName>
                                        </p:attrNameLst>
                                      </p:cBhvr>
                                      <p:to>
                                        <p:strVal val="visible"/>
                                      </p:to>
                                    </p:set>
                                    <p:anim calcmode="lin" valueType="num">
                                      <p:cBhvr>
                                        <p:cTn id="7" dur="1000" fill="hold"/>
                                        <p:tgtEl>
                                          <p:spTgt spid="203896"/>
                                        </p:tgtEl>
                                        <p:attrNameLst>
                                          <p:attrName>ppt_w</p:attrName>
                                        </p:attrNameLst>
                                      </p:cBhvr>
                                      <p:tavLst>
                                        <p:tav tm="0">
                                          <p:val>
                                            <p:strVal val="#ppt_w+.3"/>
                                          </p:val>
                                        </p:tav>
                                        <p:tav tm="100000">
                                          <p:val>
                                            <p:strVal val="#ppt_w"/>
                                          </p:val>
                                        </p:tav>
                                      </p:tavLst>
                                    </p:anim>
                                    <p:anim calcmode="lin" valueType="num">
                                      <p:cBhvr>
                                        <p:cTn id="8" dur="1000" fill="hold"/>
                                        <p:tgtEl>
                                          <p:spTgt spid="203896"/>
                                        </p:tgtEl>
                                        <p:attrNameLst>
                                          <p:attrName>ppt_h</p:attrName>
                                        </p:attrNameLst>
                                      </p:cBhvr>
                                      <p:tavLst>
                                        <p:tav tm="0">
                                          <p:val>
                                            <p:strVal val="#ppt_h"/>
                                          </p:val>
                                        </p:tav>
                                        <p:tav tm="100000">
                                          <p:val>
                                            <p:strVal val="#ppt_h"/>
                                          </p:val>
                                        </p:tav>
                                      </p:tavLst>
                                    </p:anim>
                                    <p:animEffect transition="in" filter="fade">
                                      <p:cBhvr>
                                        <p:cTn id="9" dur="1000"/>
                                        <p:tgtEl>
                                          <p:spTgt spid="203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5F5F5F"/>
        </a:dk1>
        <a:lt1>
          <a:srgbClr val="FFFFFF"/>
        </a:lt1>
        <a:dk2>
          <a:srgbClr val="006600"/>
        </a:dk2>
        <a:lt2>
          <a:srgbClr val="336699"/>
        </a:lt2>
        <a:accent1>
          <a:srgbClr val="FFCC99"/>
        </a:accent1>
        <a:accent2>
          <a:srgbClr val="663300"/>
        </a:accent2>
        <a:accent3>
          <a:srgbClr val="FFFFFF"/>
        </a:accent3>
        <a:accent4>
          <a:srgbClr val="505050"/>
        </a:accent4>
        <a:accent5>
          <a:srgbClr val="FFE2CA"/>
        </a:accent5>
        <a:accent6>
          <a:srgbClr val="5C2D00"/>
        </a:accent6>
        <a:hlink>
          <a:srgbClr val="33CC3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3264</TotalTime>
  <Words>1010</Words>
  <Application>Microsoft Office PowerPoint</Application>
  <PresentationFormat>On-screen Show (4:3)</PresentationFormat>
  <Paragraphs>223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template</vt:lpstr>
      <vt:lpstr>YOU THINK YOU WANT</vt:lpstr>
      <vt:lpstr>YOU WANT TO TRAIN FOR THE UFC?</vt:lpstr>
      <vt:lpstr>Influence of Wrestling in the  UFC</vt:lpstr>
      <vt:lpstr>WRESTLING TO MMA= SUCCESS!!</vt:lpstr>
      <vt:lpstr>WRESTLING TO MMA= SUCCESS!!</vt:lpstr>
      <vt:lpstr>WRESTLING TO MMA= SUCCESS!!</vt:lpstr>
      <vt:lpstr>WRESTLING TO MMA= SUCCESS!!</vt:lpstr>
      <vt:lpstr>MMA Pros With Wrestling Background</vt:lpstr>
      <vt:lpstr>Some of the Big Names</vt:lpstr>
      <vt:lpstr>Olympic Gold Medalists</vt:lpstr>
      <vt:lpstr>Hall Of Famers Who Wrestled</vt:lpstr>
      <vt:lpstr>More UFC CHAMPIONS Who Wrestled</vt:lpstr>
      <vt:lpstr>Crossover Skills</vt:lpstr>
      <vt:lpstr>Crossover Skills</vt:lpstr>
      <vt:lpstr>Slide 15</vt:lpstr>
      <vt:lpstr>Crossover Skills</vt:lpstr>
      <vt:lpstr>Crossover Skills</vt:lpstr>
      <vt:lpstr>MMA+Wrestling=Success X 2</vt:lpstr>
      <vt:lpstr>Football+Wrestling=Success X 2</vt:lpstr>
      <vt:lpstr>A Look at  our recent MMA Athletes</vt:lpstr>
      <vt:lpstr>Stance, Motion, Level Change, Penetration Step</vt:lpstr>
      <vt:lpstr>  GENERAL INFORMATION  Practice begins Monday, November 2 You will receive all practice gear at that time You will need a pair of wrestling shoes   Football players do not need a physical form Practice will begin at 2:45 everyday Practices will finish at approximately 5:00pm for our Development Team          Every wrestler will wrestle competitions. No one sits the bench!    </vt:lpstr>
      <vt:lpstr>Come out – I promise 3 things will happen –  1) Better takedowns 2) Better throws 3) better top man work!</vt:lpstr>
      <vt:lpstr>Join our GOLD CLUB, work with professional MMA fighers and receive this t-shirt:</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Amy</cp:lastModifiedBy>
  <cp:revision>159</cp:revision>
  <dcterms:created xsi:type="dcterms:W3CDTF">2005-10-21T13:45:55Z</dcterms:created>
  <dcterms:modified xsi:type="dcterms:W3CDTF">2011-10-21T02:45:32Z</dcterms:modified>
</cp:coreProperties>
</file>